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66" r:id="rId2"/>
    <p:sldId id="277" r:id="rId3"/>
    <p:sldId id="276" r:id="rId4"/>
    <p:sldId id="268" r:id="rId5"/>
    <p:sldId id="269" r:id="rId6"/>
    <p:sldId id="270" r:id="rId7"/>
    <p:sldId id="278" r:id="rId8"/>
    <p:sldId id="272" r:id="rId9"/>
    <p:sldId id="273" r:id="rId10"/>
    <p:sldId id="274" r:id="rId11"/>
    <p:sldId id="275" r:id="rId12"/>
    <p:sldId id="286" r:id="rId13"/>
    <p:sldId id="281" r:id="rId14"/>
    <p:sldId id="283" r:id="rId15"/>
    <p:sldId id="280" r:id="rId16"/>
    <p:sldId id="284" r:id="rId17"/>
    <p:sldId id="285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5" r:id="rId35"/>
    <p:sldId id="304" r:id="rId36"/>
    <p:sldId id="306" r:id="rId37"/>
    <p:sldId id="307" r:id="rId38"/>
  </p:sldIdLst>
  <p:sldSz cx="9144000" cy="6858000" type="screen4x3"/>
  <p:notesSz cx="6935788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AAAA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75" autoAdjust="0"/>
    <p:restoredTop sz="94573" autoAdjust="0"/>
  </p:normalViewPr>
  <p:slideViewPr>
    <p:cSldViewPr snapToGrid="0">
      <p:cViewPr varScale="1">
        <p:scale>
          <a:sx n="103" d="100"/>
          <a:sy n="103" d="100"/>
        </p:scale>
        <p:origin x="-504" y="-318"/>
      </p:cViewPr>
      <p:guideLst>
        <p:guide orient="horz" pos="2160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2850" y="-96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1CFBC4-CDC9-44A6-8EC0-FF3B5567351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6B9CF0-D2B4-4A0B-97FE-97408F8C612D}">
      <dgm:prSet custT="1"/>
      <dgm:spPr>
        <a:xfrm>
          <a:off x="184239" y="919398"/>
          <a:ext cx="3102207" cy="671280"/>
        </a:xfrm>
        <a:solidFill>
          <a:srgbClr val="FF00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en-US" altLang="en-US" sz="1600" dirty="0" smtClean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5 generations of multicore</a:t>
          </a:r>
          <a:endParaRPr lang="en-US" sz="1600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gm:t>
    </dgm:pt>
    <dgm:pt modelId="{37DBBE5F-C623-4492-A176-FAA62DBF3EC4}" type="parTrans" cxnId="{FC2CDACB-5274-4C04-B512-59701900521D}">
      <dgm:prSet/>
      <dgm:spPr/>
      <dgm:t>
        <a:bodyPr/>
        <a:lstStyle/>
        <a:p>
          <a:endParaRPr lang="en-US" sz="1600"/>
        </a:p>
      </dgm:t>
    </dgm:pt>
    <dgm:pt modelId="{D583FF37-5F65-47DA-A83C-E751EF41A729}" type="sibTrans" cxnId="{FC2CDACB-5274-4C04-B512-59701900521D}">
      <dgm:prSet/>
      <dgm:spPr/>
      <dgm:t>
        <a:bodyPr/>
        <a:lstStyle/>
        <a:p>
          <a:endParaRPr lang="en-US" sz="1600"/>
        </a:p>
      </dgm:t>
    </dgm:pt>
    <dgm:pt modelId="{4D24BE55-BD71-4821-986F-F7206EEEDD1C}">
      <dgm:prSet custT="1"/>
      <dgm:spPr>
        <a:xfrm>
          <a:off x="0" y="1285876"/>
          <a:ext cx="3684783" cy="157400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" lastClr="FFFFFF">
              <a:lumMod val="5000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en-US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Lowers development effort</a:t>
          </a:r>
          <a:endParaRPr lang="en-US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FBE88DF8-DAFA-4E16-951D-3E8D50C2813D}" type="parTrans" cxnId="{0E060814-332E-41A7-8E00-2D49DFB7D26F}">
      <dgm:prSet/>
      <dgm:spPr/>
      <dgm:t>
        <a:bodyPr/>
        <a:lstStyle/>
        <a:p>
          <a:endParaRPr lang="en-US" sz="1600"/>
        </a:p>
      </dgm:t>
    </dgm:pt>
    <dgm:pt modelId="{0109B661-7726-4DDC-B6EB-3F606A0056A4}" type="sibTrans" cxnId="{0E060814-332E-41A7-8E00-2D49DFB7D26F}">
      <dgm:prSet/>
      <dgm:spPr/>
      <dgm:t>
        <a:bodyPr/>
        <a:lstStyle/>
        <a:p>
          <a:endParaRPr lang="en-US" sz="1600"/>
        </a:p>
      </dgm:t>
    </dgm:pt>
    <dgm:pt modelId="{3388884D-7CCD-48F0-95D2-9AA5101B2067}">
      <dgm:prSet custT="1"/>
      <dgm:spPr>
        <a:xfrm>
          <a:off x="0" y="1285876"/>
          <a:ext cx="3684783" cy="157400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" lastClr="FFFFFF">
              <a:lumMod val="5000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en-US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Speeds time to market</a:t>
          </a:r>
          <a:endParaRPr lang="en-US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810A2878-6563-40FE-A60C-8C29414988E7}" type="parTrans" cxnId="{DD8ACE56-DF06-4C2C-BDE0-E6550F44B68D}">
      <dgm:prSet/>
      <dgm:spPr/>
      <dgm:t>
        <a:bodyPr/>
        <a:lstStyle/>
        <a:p>
          <a:endParaRPr lang="en-US" sz="1600"/>
        </a:p>
      </dgm:t>
    </dgm:pt>
    <dgm:pt modelId="{020EB678-28B7-4FCD-A39E-8A7946B0CB61}" type="sibTrans" cxnId="{DD8ACE56-DF06-4C2C-BDE0-E6550F44B68D}">
      <dgm:prSet/>
      <dgm:spPr/>
      <dgm:t>
        <a:bodyPr/>
        <a:lstStyle/>
        <a:p>
          <a:endParaRPr lang="en-US" sz="1600"/>
        </a:p>
      </dgm:t>
    </dgm:pt>
    <dgm:pt modelId="{E6C247DA-9F8D-44E7-9A54-CE257A3C4DC4}">
      <dgm:prSet custT="1"/>
      <dgm:spPr>
        <a:xfrm>
          <a:off x="0" y="1285876"/>
          <a:ext cx="3684783" cy="157400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" lastClr="FFFFFF">
              <a:lumMod val="5000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en-US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Leverages TI’s investment</a:t>
          </a:r>
          <a:endParaRPr lang="en-US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992FD90B-4481-438F-BA70-5F089A89EBD3}" type="parTrans" cxnId="{7303C42C-9E2E-485D-BAE6-4A4350D8E499}">
      <dgm:prSet/>
      <dgm:spPr/>
      <dgm:t>
        <a:bodyPr/>
        <a:lstStyle/>
        <a:p>
          <a:endParaRPr lang="en-US" sz="1600"/>
        </a:p>
      </dgm:t>
    </dgm:pt>
    <dgm:pt modelId="{E8487054-1BE2-46CE-A63A-AD601CE8A52B}" type="sibTrans" cxnId="{7303C42C-9E2E-485D-BAE6-4A4350D8E499}">
      <dgm:prSet/>
      <dgm:spPr/>
      <dgm:t>
        <a:bodyPr/>
        <a:lstStyle/>
        <a:p>
          <a:endParaRPr lang="en-US" sz="1600"/>
        </a:p>
      </dgm:t>
    </dgm:pt>
    <dgm:pt modelId="{4189B9DD-0DE8-4CDA-99CB-0C009B03D28A}">
      <dgm:prSet custT="1"/>
      <dgm:spPr>
        <a:xfrm>
          <a:off x="0" y="1285876"/>
          <a:ext cx="3684783" cy="157400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" lastClr="FFFFFF">
              <a:lumMod val="5000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en-US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Optimal software reuse</a:t>
          </a:r>
          <a:endParaRPr lang="en-US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C175ED47-10B3-42E4-A227-2CB4AC48893B}" type="parTrans" cxnId="{EC0BD8F7-3113-45BF-9B6C-D6DF8A5FAD68}">
      <dgm:prSet/>
      <dgm:spPr/>
      <dgm:t>
        <a:bodyPr/>
        <a:lstStyle/>
        <a:p>
          <a:endParaRPr lang="en-US" sz="1600"/>
        </a:p>
      </dgm:t>
    </dgm:pt>
    <dgm:pt modelId="{344CB647-4B07-4600-A3B6-F615DB1F7F10}" type="sibTrans" cxnId="{EC0BD8F7-3113-45BF-9B6C-D6DF8A5FAD68}">
      <dgm:prSet/>
      <dgm:spPr/>
      <dgm:t>
        <a:bodyPr/>
        <a:lstStyle/>
        <a:p>
          <a:endParaRPr lang="en-US" sz="1600"/>
        </a:p>
      </dgm:t>
    </dgm:pt>
    <dgm:pt modelId="{7A90E64F-7364-4D39-8FFB-EF907A439B95}">
      <dgm:prSet custT="1"/>
      <dgm:spPr>
        <a:xfrm>
          <a:off x="167326" y="29807"/>
          <a:ext cx="3514724" cy="689492"/>
        </a:xfrm>
        <a:solidFill>
          <a:srgbClr val="FF00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en-US" sz="2400" dirty="0" smtClean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KeyStone Innovation</a:t>
          </a:r>
          <a:endParaRPr lang="en-US" sz="2400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gm:t>
    </dgm:pt>
    <dgm:pt modelId="{5C7871F8-AF88-49ED-8919-C2DDDD2BC82F}" type="parTrans" cxnId="{34D4A61C-FBDA-456B-AC00-681E6D361F40}">
      <dgm:prSet/>
      <dgm:spPr/>
      <dgm:t>
        <a:bodyPr/>
        <a:lstStyle/>
        <a:p>
          <a:endParaRPr lang="en-US" sz="1600"/>
        </a:p>
      </dgm:t>
    </dgm:pt>
    <dgm:pt modelId="{6C6798F7-C083-4D46-85A3-3198BAC136FB}" type="sibTrans" cxnId="{34D4A61C-FBDA-456B-AC00-681E6D361F40}">
      <dgm:prSet/>
      <dgm:spPr/>
      <dgm:t>
        <a:bodyPr/>
        <a:lstStyle/>
        <a:p>
          <a:endParaRPr lang="en-US" sz="1600"/>
        </a:p>
      </dgm:t>
    </dgm:pt>
    <dgm:pt modelId="{E058AA4D-9622-42C7-ACFC-D680F27B4A6D}" type="pres">
      <dgm:prSet presAssocID="{1F1CFBC4-CDC9-44A6-8EC0-FF3B5567351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48297B-4B7B-4F14-8BD9-3F7571726B81}" type="pres">
      <dgm:prSet presAssocID="{7A90E64F-7364-4D39-8FFB-EF907A439B95}" presName="parentLin" presStyleCnt="0"/>
      <dgm:spPr/>
    </dgm:pt>
    <dgm:pt modelId="{165F967E-4AF6-48C7-A36F-011CDEA04551}" type="pres">
      <dgm:prSet presAssocID="{7A90E64F-7364-4D39-8FFB-EF907A439B95}" presName="parentLeftMargin" presStyleLbl="node1" presStyleIdx="0" presStyleCnt="2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2A049D01-B0F0-4982-BB50-3B69B581D5F8}" type="pres">
      <dgm:prSet presAssocID="{7A90E64F-7364-4D39-8FFB-EF907A439B95}" presName="parentText" presStyleLbl="node1" presStyleIdx="0" presStyleCnt="2" custScaleX="150037" custScaleY="7299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8BD30E-2628-411A-A915-13733512A611}" type="pres">
      <dgm:prSet presAssocID="{7A90E64F-7364-4D39-8FFB-EF907A439B95}" presName="negativeSpace" presStyleCnt="0"/>
      <dgm:spPr/>
    </dgm:pt>
    <dgm:pt modelId="{A2014496-1283-446F-999A-8EE0FF532953}" type="pres">
      <dgm:prSet presAssocID="{7A90E64F-7364-4D39-8FFB-EF907A439B95}" presName="childText" presStyleLbl="conFgAcc1" presStyleIdx="0" presStyleCnt="2">
        <dgm:presLayoutVars>
          <dgm:bulletEnabled val="1"/>
        </dgm:presLayoutVars>
      </dgm:prSet>
      <dgm:spPr>
        <a:xfrm>
          <a:off x="0" y="246979"/>
          <a:ext cx="3684783" cy="80640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gm:spPr>
      <dgm:t>
        <a:bodyPr/>
        <a:lstStyle/>
        <a:p>
          <a:endParaRPr lang="en-US"/>
        </a:p>
      </dgm:t>
    </dgm:pt>
    <dgm:pt modelId="{AF3EC7BE-9A93-4FAB-97F5-880FD8C8B100}" type="pres">
      <dgm:prSet presAssocID="{6C6798F7-C083-4D46-85A3-3198BAC136FB}" presName="spaceBetweenRectangles" presStyleCnt="0"/>
      <dgm:spPr/>
    </dgm:pt>
    <dgm:pt modelId="{AB604909-7C27-428C-9680-B8528F532B9C}" type="pres">
      <dgm:prSet presAssocID="{A26B9CF0-D2B4-4A0B-97FE-97408F8C612D}" presName="parentLin" presStyleCnt="0"/>
      <dgm:spPr/>
    </dgm:pt>
    <dgm:pt modelId="{83F9CA68-EE2C-4FD5-864A-7831029E7153}" type="pres">
      <dgm:prSet presAssocID="{A26B9CF0-D2B4-4A0B-97FE-97408F8C612D}" presName="parentLeftMargin" presStyleLbl="node1" presStyleIdx="0" presStyleCnt="2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25B5CC9A-E578-4903-A71E-F066076CF7D2}" type="pres">
      <dgm:prSet presAssocID="{A26B9CF0-D2B4-4A0B-97FE-97408F8C612D}" presName="parentText" presStyleLbl="node1" presStyleIdx="1" presStyleCnt="2" custScaleX="120271" custScaleY="71062" custLinFactNeighborY="-3247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34FC21-72A8-49EC-BD57-6A45514B6D3D}" type="pres">
      <dgm:prSet presAssocID="{A26B9CF0-D2B4-4A0B-97FE-97408F8C612D}" presName="negativeSpace" presStyleCnt="0"/>
      <dgm:spPr/>
    </dgm:pt>
    <dgm:pt modelId="{E1F8BBFD-0660-48FD-94AF-24BC5B9D5630}" type="pres">
      <dgm:prSet presAssocID="{A26B9CF0-D2B4-4A0B-97FE-97408F8C612D}" presName="childText" presStyleLbl="conFgAcc1" presStyleIdx="1" presStyleCnt="2" custScaleY="84406" custLinFactNeighborY="-2948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0E060814-332E-41A7-8E00-2D49DFB7D26F}" srcId="{A26B9CF0-D2B4-4A0B-97FE-97408F8C612D}" destId="{4D24BE55-BD71-4821-986F-F7206EEEDD1C}" srcOrd="0" destOrd="0" parTransId="{FBE88DF8-DAFA-4E16-951D-3E8D50C2813D}" sibTransId="{0109B661-7726-4DDC-B6EB-3F606A0056A4}"/>
    <dgm:cxn modelId="{DD8ACE56-DF06-4C2C-BDE0-E6550F44B68D}" srcId="{A26B9CF0-D2B4-4A0B-97FE-97408F8C612D}" destId="{3388884D-7CCD-48F0-95D2-9AA5101B2067}" srcOrd="1" destOrd="0" parTransId="{810A2878-6563-40FE-A60C-8C29414988E7}" sibTransId="{020EB678-28B7-4FCD-A39E-8A7946B0CB61}"/>
    <dgm:cxn modelId="{D6503253-BDBB-4BEA-9473-00789C17198E}" type="presOf" srcId="{3388884D-7CCD-48F0-95D2-9AA5101B2067}" destId="{E1F8BBFD-0660-48FD-94AF-24BC5B9D5630}" srcOrd="0" destOrd="1" presId="urn:microsoft.com/office/officeart/2005/8/layout/list1"/>
    <dgm:cxn modelId="{E4D998EF-A663-422B-A23F-2FA7D001F2C1}" type="presOf" srcId="{4189B9DD-0DE8-4CDA-99CB-0C009B03D28A}" destId="{E1F8BBFD-0660-48FD-94AF-24BC5B9D5630}" srcOrd="0" destOrd="3" presId="urn:microsoft.com/office/officeart/2005/8/layout/list1"/>
    <dgm:cxn modelId="{7DE5B36F-3B6C-448B-A9BB-3A728F2FA46F}" type="presOf" srcId="{E6C247DA-9F8D-44E7-9A54-CE257A3C4DC4}" destId="{E1F8BBFD-0660-48FD-94AF-24BC5B9D5630}" srcOrd="0" destOrd="2" presId="urn:microsoft.com/office/officeart/2005/8/layout/list1"/>
    <dgm:cxn modelId="{FDEB7022-4E98-42F5-901D-6CD449BF7351}" type="presOf" srcId="{A26B9CF0-D2B4-4A0B-97FE-97408F8C612D}" destId="{83F9CA68-EE2C-4FD5-864A-7831029E7153}" srcOrd="0" destOrd="0" presId="urn:microsoft.com/office/officeart/2005/8/layout/list1"/>
    <dgm:cxn modelId="{A30D74DE-9A7D-42A5-A163-48C6DDB8FB9C}" type="presOf" srcId="{A26B9CF0-D2B4-4A0B-97FE-97408F8C612D}" destId="{25B5CC9A-E578-4903-A71E-F066076CF7D2}" srcOrd="1" destOrd="0" presId="urn:microsoft.com/office/officeart/2005/8/layout/list1"/>
    <dgm:cxn modelId="{6D256B97-0948-40AD-A229-C77353AEFFF1}" type="presOf" srcId="{7A90E64F-7364-4D39-8FFB-EF907A439B95}" destId="{2A049D01-B0F0-4982-BB50-3B69B581D5F8}" srcOrd="1" destOrd="0" presId="urn:microsoft.com/office/officeart/2005/8/layout/list1"/>
    <dgm:cxn modelId="{FC2CDACB-5274-4C04-B512-59701900521D}" srcId="{1F1CFBC4-CDC9-44A6-8EC0-FF3B55673516}" destId="{A26B9CF0-D2B4-4A0B-97FE-97408F8C612D}" srcOrd="1" destOrd="0" parTransId="{37DBBE5F-C623-4492-A176-FAA62DBF3EC4}" sibTransId="{D583FF37-5F65-47DA-A83C-E751EF41A729}"/>
    <dgm:cxn modelId="{7303C42C-9E2E-485D-BAE6-4A4350D8E499}" srcId="{A26B9CF0-D2B4-4A0B-97FE-97408F8C612D}" destId="{E6C247DA-9F8D-44E7-9A54-CE257A3C4DC4}" srcOrd="2" destOrd="0" parTransId="{992FD90B-4481-438F-BA70-5F089A89EBD3}" sibTransId="{E8487054-1BE2-46CE-A63A-AD601CE8A52B}"/>
    <dgm:cxn modelId="{B71A99EE-4DFB-4493-9C6B-099B954ACE67}" type="presOf" srcId="{7A90E64F-7364-4D39-8FFB-EF907A439B95}" destId="{165F967E-4AF6-48C7-A36F-011CDEA04551}" srcOrd="0" destOrd="0" presId="urn:microsoft.com/office/officeart/2005/8/layout/list1"/>
    <dgm:cxn modelId="{EC0BD8F7-3113-45BF-9B6C-D6DF8A5FAD68}" srcId="{A26B9CF0-D2B4-4A0B-97FE-97408F8C612D}" destId="{4189B9DD-0DE8-4CDA-99CB-0C009B03D28A}" srcOrd="3" destOrd="0" parTransId="{C175ED47-10B3-42E4-A227-2CB4AC48893B}" sibTransId="{344CB647-4B07-4600-A3B6-F615DB1F7F10}"/>
    <dgm:cxn modelId="{B69AC4EE-BBE9-4362-82B3-8A2D3F0823F9}" type="presOf" srcId="{1F1CFBC4-CDC9-44A6-8EC0-FF3B55673516}" destId="{E058AA4D-9622-42C7-ACFC-D680F27B4A6D}" srcOrd="0" destOrd="0" presId="urn:microsoft.com/office/officeart/2005/8/layout/list1"/>
    <dgm:cxn modelId="{4D2F3FD0-711F-44CC-ABC4-64F1082E9867}" type="presOf" srcId="{4D24BE55-BD71-4821-986F-F7206EEEDD1C}" destId="{E1F8BBFD-0660-48FD-94AF-24BC5B9D5630}" srcOrd="0" destOrd="0" presId="urn:microsoft.com/office/officeart/2005/8/layout/list1"/>
    <dgm:cxn modelId="{34D4A61C-FBDA-456B-AC00-681E6D361F40}" srcId="{1F1CFBC4-CDC9-44A6-8EC0-FF3B55673516}" destId="{7A90E64F-7364-4D39-8FFB-EF907A439B95}" srcOrd="0" destOrd="0" parTransId="{5C7871F8-AF88-49ED-8919-C2DDDD2BC82F}" sibTransId="{6C6798F7-C083-4D46-85A3-3198BAC136FB}"/>
    <dgm:cxn modelId="{ECE7CAF1-F1D2-47D1-B720-D027062BAD34}" type="presParOf" srcId="{E058AA4D-9622-42C7-ACFC-D680F27B4A6D}" destId="{C648297B-4B7B-4F14-8BD9-3F7571726B81}" srcOrd="0" destOrd="0" presId="urn:microsoft.com/office/officeart/2005/8/layout/list1"/>
    <dgm:cxn modelId="{9B2A133B-3437-4A9C-9974-887B33A71187}" type="presParOf" srcId="{C648297B-4B7B-4F14-8BD9-3F7571726B81}" destId="{165F967E-4AF6-48C7-A36F-011CDEA04551}" srcOrd="0" destOrd="0" presId="urn:microsoft.com/office/officeart/2005/8/layout/list1"/>
    <dgm:cxn modelId="{9BC5BCE8-0F28-4B72-AD95-5A21891840FB}" type="presParOf" srcId="{C648297B-4B7B-4F14-8BD9-3F7571726B81}" destId="{2A049D01-B0F0-4982-BB50-3B69B581D5F8}" srcOrd="1" destOrd="0" presId="urn:microsoft.com/office/officeart/2005/8/layout/list1"/>
    <dgm:cxn modelId="{5C8B0AD7-4414-4B4D-AB66-C87C0ACBFB40}" type="presParOf" srcId="{E058AA4D-9622-42C7-ACFC-D680F27B4A6D}" destId="{DC8BD30E-2628-411A-A915-13733512A611}" srcOrd="1" destOrd="0" presId="urn:microsoft.com/office/officeart/2005/8/layout/list1"/>
    <dgm:cxn modelId="{BCD540BC-3A49-4FD8-AE6C-17A7A6D3CA02}" type="presParOf" srcId="{E058AA4D-9622-42C7-ACFC-D680F27B4A6D}" destId="{A2014496-1283-446F-999A-8EE0FF532953}" srcOrd="2" destOrd="0" presId="urn:microsoft.com/office/officeart/2005/8/layout/list1"/>
    <dgm:cxn modelId="{C9F498FC-4A21-4157-89CE-898386E1AF54}" type="presParOf" srcId="{E058AA4D-9622-42C7-ACFC-D680F27B4A6D}" destId="{AF3EC7BE-9A93-4FAB-97F5-880FD8C8B100}" srcOrd="3" destOrd="0" presId="urn:microsoft.com/office/officeart/2005/8/layout/list1"/>
    <dgm:cxn modelId="{300062CC-9032-48BE-A106-3A96EF31E55A}" type="presParOf" srcId="{E058AA4D-9622-42C7-ACFC-D680F27B4A6D}" destId="{AB604909-7C27-428C-9680-B8528F532B9C}" srcOrd="4" destOrd="0" presId="urn:microsoft.com/office/officeart/2005/8/layout/list1"/>
    <dgm:cxn modelId="{D4A55FA3-60DB-458F-B838-2BC1AA755BAE}" type="presParOf" srcId="{AB604909-7C27-428C-9680-B8528F532B9C}" destId="{83F9CA68-EE2C-4FD5-864A-7831029E7153}" srcOrd="0" destOrd="0" presId="urn:microsoft.com/office/officeart/2005/8/layout/list1"/>
    <dgm:cxn modelId="{7DF674FE-826D-409D-8DA9-4497DA602214}" type="presParOf" srcId="{AB604909-7C27-428C-9680-B8528F532B9C}" destId="{25B5CC9A-E578-4903-A71E-F066076CF7D2}" srcOrd="1" destOrd="0" presId="urn:microsoft.com/office/officeart/2005/8/layout/list1"/>
    <dgm:cxn modelId="{0BB400C4-87BD-4CB2-AFFA-8F5E5FD2BD53}" type="presParOf" srcId="{E058AA4D-9622-42C7-ACFC-D680F27B4A6D}" destId="{E134FC21-72A8-49EC-BD57-6A45514B6D3D}" srcOrd="5" destOrd="0" presId="urn:microsoft.com/office/officeart/2005/8/layout/list1"/>
    <dgm:cxn modelId="{F7481449-522B-4A7D-A5AE-46056842CD4D}" type="presParOf" srcId="{E058AA4D-9622-42C7-ACFC-D680F27B4A6D}" destId="{E1F8BBFD-0660-48FD-94AF-24BC5B9D563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14496-1283-446F-999A-8EE0FF532953}">
      <dsp:nvSpPr>
        <dsp:cNvPr id="0" name=""/>
        <dsp:cNvSpPr/>
      </dsp:nvSpPr>
      <dsp:spPr>
        <a:xfrm>
          <a:off x="0" y="246979"/>
          <a:ext cx="3684783" cy="80640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049D01-B0F0-4982-BB50-3B69B581D5F8}">
      <dsp:nvSpPr>
        <dsp:cNvPr id="0" name=""/>
        <dsp:cNvSpPr/>
      </dsp:nvSpPr>
      <dsp:spPr>
        <a:xfrm>
          <a:off x="167326" y="29807"/>
          <a:ext cx="3514724" cy="689492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493" tIns="0" rIns="97493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KeyStone Innovation</a:t>
          </a:r>
          <a:endParaRPr lang="en-US" sz="2400" kern="1200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sp:txBody>
      <dsp:txXfrm>
        <a:off x="200984" y="63465"/>
        <a:ext cx="3447408" cy="622176"/>
      </dsp:txXfrm>
    </dsp:sp>
    <dsp:sp modelId="{E1F8BBFD-0660-48FD-94AF-24BC5B9D5630}">
      <dsp:nvSpPr>
        <dsp:cNvPr id="0" name=""/>
        <dsp:cNvSpPr/>
      </dsp:nvSpPr>
      <dsp:spPr>
        <a:xfrm>
          <a:off x="0" y="1285876"/>
          <a:ext cx="3684783" cy="1574003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" lastClr="FFFFFF">
              <a:lumMod val="5000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980" tIns="374904" rIns="285980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Lowers development effort</a:t>
          </a:r>
          <a:endParaRPr lang="en-US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Speeds time to market</a:t>
          </a:r>
          <a:endParaRPr lang="en-US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Leverages TI’s investment</a:t>
          </a:r>
          <a:endParaRPr lang="en-US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Optimal software reuse</a:t>
          </a:r>
          <a:endParaRPr lang="en-US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0" y="1285876"/>
        <a:ext cx="3684783" cy="1574003"/>
      </dsp:txXfrm>
    </dsp:sp>
    <dsp:sp modelId="{25B5CC9A-E578-4903-A71E-F066076CF7D2}">
      <dsp:nvSpPr>
        <dsp:cNvPr id="0" name=""/>
        <dsp:cNvSpPr/>
      </dsp:nvSpPr>
      <dsp:spPr>
        <a:xfrm>
          <a:off x="184239" y="919398"/>
          <a:ext cx="3102207" cy="67128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493" tIns="0" rIns="97493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600" kern="1200" dirty="0" smtClean="0">
              <a:solidFill>
                <a:sysClr val="window" lastClr="FFFFFF"/>
              </a:solidFill>
              <a:latin typeface="Arial"/>
              <a:ea typeface="+mn-ea"/>
              <a:cs typeface="+mn-cs"/>
            </a:rPr>
            <a:t>5 generations of multicore</a:t>
          </a:r>
          <a:endParaRPr lang="en-US" sz="1600" kern="1200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sp:txBody>
      <dsp:txXfrm>
        <a:off x="217008" y="952167"/>
        <a:ext cx="3036669" cy="605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8238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E4D05D2-BE31-472C-AC52-851D93DD92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847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1688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8312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758238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623C654-2893-46FA-A8D8-C674F4C95E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585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3C3B5-9CFC-4B60-AD1F-942309290D4C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FBEB0-6A05-49CF-8D1C-0B20989FF22D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E0BBE-2A7E-4A18-B919-0BF42B957D00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146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826" indent="-285702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808" indent="-228561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99931" indent="-228561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054" indent="-228561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178" indent="-22856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301" indent="-22856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424" indent="-22856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5546" indent="-22856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47B9492-E1EA-4527-B0A3-D1502E7D42A1}" type="slidenum">
              <a:rPr lang="en-US" sz="1200" b="0">
                <a:solidFill>
                  <a:prstClr val="black"/>
                </a:solidFill>
              </a:rPr>
              <a:pPr eaLnBrk="1" hangingPunct="1"/>
              <a:t>29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63638" y="688975"/>
            <a:ext cx="4610100" cy="3457575"/>
          </a:xfrm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xfrm>
            <a:off x="693739" y="4379914"/>
            <a:ext cx="5549900" cy="414972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4" tIns="46205" rIns="92414" bIns="46205"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3012" name="Slide Number Placeholder 3"/>
          <p:cNvSpPr txBox="1">
            <a:spLocks noGrp="1"/>
          </p:cNvSpPr>
          <p:nvPr/>
        </p:nvSpPr>
        <p:spPr bwMode="auto">
          <a:xfrm>
            <a:off x="3927476" y="8756652"/>
            <a:ext cx="3006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4" tIns="46205" rIns="92414" bIns="46205" anchor="b"/>
          <a:lstStyle>
            <a:lvl1pPr defTabSz="911225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1225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1225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1225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1225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95EDFE42-8C6B-4123-922D-419CE0D0EF83}" type="slidenum">
              <a:rPr lang="en-US" sz="1200" b="0">
                <a:solidFill>
                  <a:prstClr val="black"/>
                </a:solidFill>
                <a:latin typeface="Calibri" pitchFamily="34" charset="0"/>
              </a:rPr>
              <a:pPr algn="r" eaLnBrk="1" hangingPunct="1"/>
              <a:t>29</a:t>
            </a:fld>
            <a:endParaRPr lang="en-US" sz="1200" b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1BC3F5-4615-4B87-B27D-E3063C491F03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6A52FE-8C4F-4524-9791-AD09AF2162D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00"/>
            <a:ext cx="8458200" cy="1470025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5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50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fld id="{799E99D0-F504-43CC-809A-E14E569365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389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EDC37A-6982-4A28-B09F-27017B0FBD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96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234706-6F0A-4575-8AF3-7892FFEDC2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403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1AD926-853C-40C2-8B72-9C13E98EB6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407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A02D80-85AC-4CA4-83D0-D07D2E1C6B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116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3" y="142875"/>
            <a:ext cx="2141537" cy="5735638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1775" y="142875"/>
            <a:ext cx="6275388" cy="57356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9338C8-62E0-4819-833F-14856EB86B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831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6324600"/>
            <a:ext cx="880427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6" name="Group 18"/>
          <p:cNvGrpSpPr>
            <a:grpSpLocks/>
          </p:cNvGrpSpPr>
          <p:nvPr userDrawn="1"/>
        </p:nvGrpSpPr>
        <p:grpSpPr bwMode="auto">
          <a:xfrm>
            <a:off x="-7938" y="6323013"/>
            <a:ext cx="8815388" cy="466725"/>
            <a:chOff x="-7620" y="6323077"/>
            <a:chExt cx="8814816" cy="466344"/>
          </a:xfrm>
        </p:grpSpPr>
        <p:cxnSp>
          <p:nvCxnSpPr>
            <p:cNvPr id="7" name="Straight Connector 6"/>
            <p:cNvCxnSpPr/>
            <p:nvPr userDrawn="1"/>
          </p:nvCxnSpPr>
          <p:spPr>
            <a:xfrm>
              <a:off x="-7620" y="6789421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-7620" y="6324663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 rot="16200000">
              <a:off x="8570849" y="6556249"/>
              <a:ext cx="466344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0" name="Picture 25" descr="ti_logo_powerpoint_1_lin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6440488"/>
            <a:ext cx="18748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00"/>
            <a:ext cx="8458200" cy="1470025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5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50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fld id="{A123E645-1D47-4557-85F8-1AAD791815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459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6324600"/>
            <a:ext cx="880427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6" name="Group 13"/>
          <p:cNvGrpSpPr>
            <a:grpSpLocks/>
          </p:cNvGrpSpPr>
          <p:nvPr userDrawn="1"/>
        </p:nvGrpSpPr>
        <p:grpSpPr bwMode="auto">
          <a:xfrm>
            <a:off x="-7938" y="6323013"/>
            <a:ext cx="8815388" cy="466725"/>
            <a:chOff x="-7620" y="6323077"/>
            <a:chExt cx="8814816" cy="466344"/>
          </a:xfrm>
        </p:grpSpPr>
        <p:cxnSp>
          <p:nvCxnSpPr>
            <p:cNvPr id="7" name="Straight Connector 6"/>
            <p:cNvCxnSpPr/>
            <p:nvPr userDrawn="1"/>
          </p:nvCxnSpPr>
          <p:spPr>
            <a:xfrm>
              <a:off x="-7620" y="6789421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-7620" y="6324663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 rot="16200000">
              <a:off x="8570849" y="6556249"/>
              <a:ext cx="466344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0" name="Picture 25" descr="ti_logo_powerpoint_1_lin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6440488"/>
            <a:ext cx="18748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00"/>
            <a:ext cx="8458200" cy="1470025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5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50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fld id="{1D66E449-2D68-4DA6-8CD2-1955069621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470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1_gre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6324600"/>
            <a:ext cx="878205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6" name="Group 13"/>
          <p:cNvGrpSpPr>
            <a:grpSpLocks/>
          </p:cNvGrpSpPr>
          <p:nvPr userDrawn="1"/>
        </p:nvGrpSpPr>
        <p:grpSpPr bwMode="auto">
          <a:xfrm>
            <a:off x="-7938" y="6323013"/>
            <a:ext cx="8815388" cy="466725"/>
            <a:chOff x="-7620" y="6323077"/>
            <a:chExt cx="8814816" cy="466344"/>
          </a:xfrm>
        </p:grpSpPr>
        <p:cxnSp>
          <p:nvCxnSpPr>
            <p:cNvPr id="7" name="Straight Connector 6"/>
            <p:cNvCxnSpPr/>
            <p:nvPr userDrawn="1"/>
          </p:nvCxnSpPr>
          <p:spPr>
            <a:xfrm>
              <a:off x="-7620" y="6789421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-7620" y="6324663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 rot="16200000">
              <a:off x="8570849" y="6556249"/>
              <a:ext cx="466344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0" name="Picture 25" descr="ti_logo_powerpoint_1_lin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6440488"/>
            <a:ext cx="18748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00"/>
            <a:ext cx="8458200" cy="1470025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5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50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fld id="{9F0C14AB-23F5-486F-8742-089C6F41A1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07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048468"/>
            <a:ext cx="8467725" cy="4945932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797BBF-F38B-48F6-AEEA-EBD02CA9A5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4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38925" y="6049963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fld id="{4655ADE2-F1BD-475A-A671-9D2A5A33F4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492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1185863"/>
            <a:ext cx="4157663" cy="469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185863"/>
            <a:ext cx="4157662" cy="469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48D443-F267-450A-8CA7-A3300BCF08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825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E23390-4585-4C73-B206-1299A74D0D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804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CDFE44-F67A-48BF-B63C-BE394FA72A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14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6324600"/>
            <a:ext cx="880427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275" y="6324600"/>
            <a:ext cx="874077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028" name="Picture 8" descr="ti_logo_powerpoint_1_line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6440488"/>
            <a:ext cx="18748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42875"/>
            <a:ext cx="84582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5" y="1058863"/>
            <a:ext cx="8467725" cy="493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6049963"/>
            <a:ext cx="21336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FBC114AE-7474-47E3-9556-DABEF371D087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32" name="Group 16"/>
          <p:cNvGrpSpPr>
            <a:grpSpLocks/>
          </p:cNvGrpSpPr>
          <p:nvPr/>
        </p:nvGrpSpPr>
        <p:grpSpPr bwMode="auto">
          <a:xfrm>
            <a:off x="-7938" y="6323013"/>
            <a:ext cx="8815388" cy="466725"/>
            <a:chOff x="-7620" y="6323077"/>
            <a:chExt cx="8814816" cy="466344"/>
          </a:xfrm>
        </p:grpSpPr>
        <p:cxnSp>
          <p:nvCxnSpPr>
            <p:cNvPr id="13" name="Straight Connector 12"/>
            <p:cNvCxnSpPr/>
            <p:nvPr userDrawn="1"/>
          </p:nvCxnSpPr>
          <p:spPr>
            <a:xfrm>
              <a:off x="-7620" y="6789421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-7620" y="6324663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rot="16200000">
              <a:off x="8570849" y="6556249"/>
              <a:ext cx="466344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033" name="Group 9"/>
          <p:cNvGrpSpPr>
            <a:grpSpLocks/>
          </p:cNvGrpSpPr>
          <p:nvPr/>
        </p:nvGrpSpPr>
        <p:grpSpPr bwMode="auto">
          <a:xfrm>
            <a:off x="-560388" y="-820738"/>
            <a:ext cx="8815388" cy="466725"/>
            <a:chOff x="-7620" y="6323077"/>
            <a:chExt cx="8814816" cy="466344"/>
          </a:xfrm>
        </p:grpSpPr>
        <p:cxnSp>
          <p:nvCxnSpPr>
            <p:cNvPr id="11" name="Straight Connector 10"/>
            <p:cNvCxnSpPr/>
            <p:nvPr userDrawn="1"/>
          </p:nvCxnSpPr>
          <p:spPr>
            <a:xfrm>
              <a:off x="-7620" y="6789421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-7620" y="6324664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rot="16200000">
              <a:off x="8570849" y="6556249"/>
              <a:ext cx="466344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-496888" y="-817563"/>
            <a:ext cx="8740776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47" r:id="rId5"/>
    <p:sldLayoutId id="2147483760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9pPr>
    </p:titleStyle>
    <p:bodyStyle>
      <a:lvl1pPr marL="227013" indent="-227013" algn="l" rtl="0" eaLnBrk="1" fontAlgn="base" hangingPunct="1">
        <a:spcBef>
          <a:spcPts val="8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233363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854075" indent="-165100" algn="l" rtl="0" eaLnBrk="1" fontAlgn="base" hangingPunct="1">
        <a:spcBef>
          <a:spcPct val="15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201738" indent="-233363" algn="l" rtl="0" eaLnBrk="1" fontAlgn="base" hangingPunct="1">
        <a:spcBef>
          <a:spcPct val="5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489075" indent="-173038" algn="l" rtl="0" eaLnBrk="1" fontAlgn="base" hangingPunct="1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1946275" indent="-173038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403475" indent="-173038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2860675" indent="-173038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317875" indent="-173038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gif"/><Relationship Id="rId7" Type="http://schemas.openxmlformats.org/officeDocument/2006/relationships/image" Target="../media/image24.w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ronos.org/opencl/" TargetMode="External"/><Relationship Id="rId2" Type="http://schemas.openxmlformats.org/officeDocument/2006/relationships/hyperlink" Target="http://www.open-mpi.org/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openmp.org/mp-documents/OpenMP4.0.0.pdf" TargetMode="External"/><Relationship Id="rId4" Type="http://schemas.openxmlformats.org/officeDocument/2006/relationships/hyperlink" Target="http://openmp.org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processors.wiki.ti.com/index.php/MCSDK_HPC_3.x_Getting_Started_Guide" TargetMode="External"/><Relationship Id="rId7" Type="http://schemas.openxmlformats.org/officeDocument/2006/relationships/hyperlink" Target="http://e2e.ti.com/support/applications/high-performance-computing/f/952.aspx" TargetMode="External"/><Relationship Id="rId2" Type="http://schemas.openxmlformats.org/officeDocument/2006/relationships/hyperlink" Target="http://software-dl.ti.com/sdoemb/sdoemb_public_sw/mcsdk_hpc/latest/index_FDS.html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processors.wiki.ti.com/index.php/MCSDK_HPC_3.x_OpenCL" TargetMode="External"/><Relationship Id="rId5" Type="http://schemas.openxmlformats.org/officeDocument/2006/relationships/hyperlink" Target="http://processors.wiki.ti.com/index.php/MCSDK_HPC_3.x_OpenMP" TargetMode="External"/><Relationship Id="rId4" Type="http://schemas.openxmlformats.org/officeDocument/2006/relationships/hyperlink" Target="http://processors.wiki.ti.com/index.php/MCSDK_HPC_3.x_OpenMPI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SDK </a:t>
            </a:r>
            <a:r>
              <a:rPr lang="en-US" dirty="0"/>
              <a:t>for developing High Performance Computing Applications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China MCP</a:t>
            </a:r>
          </a:p>
        </p:txBody>
      </p:sp>
      <p:sp>
        <p:nvSpPr>
          <p:cNvPr id="8196" name="Rectangle 2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2FF650B-38C3-4A41-BB7E-C296469582EF}" type="slidenum">
              <a:rPr lang="en-US"/>
              <a:pPr eaLnBrk="1" hangingPunct="1"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Rounded Rectangle 289"/>
          <p:cNvSpPr/>
          <p:nvPr/>
        </p:nvSpPr>
        <p:spPr>
          <a:xfrm>
            <a:off x="3744686" y="3080655"/>
            <a:ext cx="2312584" cy="42454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88900" dist="63500" dir="66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  <a:defRPr/>
            </a:pPr>
            <a:r>
              <a:rPr lang="en-US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Multicore Shared</a:t>
            </a:r>
          </a:p>
          <a:p>
            <a:pPr algn="ctr">
              <a:lnSpc>
                <a:spcPts val="1200"/>
              </a:lnSpc>
              <a:defRPr/>
            </a:pPr>
            <a:r>
              <a:rPr lang="en-US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Memory Controller </a:t>
            </a:r>
          </a:p>
        </p:txBody>
      </p:sp>
      <p:sp>
        <p:nvSpPr>
          <p:cNvPr id="279" name="Rectangle 278"/>
          <p:cNvSpPr/>
          <p:nvPr/>
        </p:nvSpPr>
        <p:spPr>
          <a:xfrm>
            <a:off x="290945" y="5964382"/>
            <a:ext cx="1818410" cy="301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66AK2H12/06</a:t>
            </a:r>
            <a:br>
              <a:rPr lang="en-US" dirty="0" smtClean="0"/>
            </a:br>
            <a:endParaRPr lang="en-US" sz="1600" dirty="0"/>
          </a:p>
        </p:txBody>
      </p:sp>
      <p:sp>
        <p:nvSpPr>
          <p:cNvPr id="5" name="Rounded Rectangle 4"/>
          <p:cNvSpPr/>
          <p:nvPr/>
        </p:nvSpPr>
        <p:spPr>
          <a:xfrm>
            <a:off x="3744685" y="4380472"/>
            <a:ext cx="2557959" cy="918315"/>
          </a:xfrm>
          <a:prstGeom prst="roundRect">
            <a:avLst/>
          </a:prstGeom>
          <a:gradFill>
            <a:gsLst>
              <a:gs pos="0">
                <a:srgbClr val="EAEAEA">
                  <a:gamma/>
                  <a:shade val="46275"/>
                  <a:invGamma/>
                </a:srgbClr>
              </a:gs>
              <a:gs pos="100000">
                <a:srgbClr val="EAEAEA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 rot="16200000">
            <a:off x="4844140" y="2636394"/>
            <a:ext cx="2970177" cy="29143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88900" dist="63500" dir="66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TeraNet</a:t>
            </a:r>
            <a:endParaRPr lang="en-US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Group 363"/>
          <p:cNvGrpSpPr/>
          <p:nvPr/>
        </p:nvGrpSpPr>
        <p:grpSpPr>
          <a:xfrm rot="19038154">
            <a:off x="6248184" y="3617367"/>
            <a:ext cx="184925" cy="201728"/>
            <a:chOff x="2035613" y="4809799"/>
            <a:chExt cx="685820" cy="685807"/>
          </a:xfrm>
        </p:grpSpPr>
        <p:grpSp>
          <p:nvGrpSpPr>
            <p:cNvPr id="4" name="Group 7"/>
            <p:cNvGrpSpPr/>
            <p:nvPr/>
          </p:nvGrpSpPr>
          <p:grpSpPr>
            <a:xfrm>
              <a:off x="2035613" y="4809799"/>
              <a:ext cx="685803" cy="457198"/>
              <a:chOff x="293882" y="4657400"/>
              <a:chExt cx="1143000" cy="457198"/>
            </a:xfrm>
          </p:grpSpPr>
          <p:cxnSp>
            <p:nvCxnSpPr>
              <p:cNvPr id="244" name="Straight Connector 3"/>
              <p:cNvCxnSpPr/>
              <p:nvPr/>
            </p:nvCxnSpPr>
            <p:spPr>
              <a:xfrm>
                <a:off x="293887" y="4657400"/>
                <a:ext cx="1142990" cy="0"/>
              </a:xfrm>
              <a:prstGeom prst="line">
                <a:avLst/>
              </a:prstGeom>
              <a:ln w="19050">
                <a:solidFill>
                  <a:srgbClr val="FFC5C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>
              <a:xfrm>
                <a:off x="293892" y="4809798"/>
                <a:ext cx="1142990" cy="0"/>
              </a:xfrm>
              <a:prstGeom prst="line">
                <a:avLst/>
              </a:prstGeom>
              <a:ln w="19050">
                <a:solidFill>
                  <a:srgbClr val="FFC5C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>
              <a:xfrm>
                <a:off x="293882" y="4962197"/>
                <a:ext cx="1142997" cy="0"/>
              </a:xfrm>
              <a:prstGeom prst="line">
                <a:avLst/>
              </a:prstGeom>
              <a:ln w="19050">
                <a:solidFill>
                  <a:srgbClr val="FFC5C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>
              <a:xfrm>
                <a:off x="293890" y="5114598"/>
                <a:ext cx="1142991" cy="0"/>
              </a:xfrm>
              <a:prstGeom prst="line">
                <a:avLst/>
              </a:prstGeom>
              <a:ln w="19050">
                <a:solidFill>
                  <a:srgbClr val="FFC5C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8"/>
            <p:cNvGrpSpPr/>
            <p:nvPr/>
          </p:nvGrpSpPr>
          <p:grpSpPr>
            <a:xfrm rot="16200000">
              <a:off x="2149929" y="4924103"/>
              <a:ext cx="685807" cy="457200"/>
              <a:chOff x="314866" y="816371"/>
              <a:chExt cx="1143014" cy="457200"/>
            </a:xfrm>
          </p:grpSpPr>
          <p:cxnSp>
            <p:nvCxnSpPr>
              <p:cNvPr id="240" name="Straight Connector 239"/>
              <p:cNvCxnSpPr/>
              <p:nvPr/>
            </p:nvCxnSpPr>
            <p:spPr>
              <a:xfrm>
                <a:off x="314867" y="816371"/>
                <a:ext cx="1142992" cy="0"/>
              </a:xfrm>
              <a:prstGeom prst="line">
                <a:avLst/>
              </a:prstGeom>
              <a:ln w="19050">
                <a:solidFill>
                  <a:srgbClr val="FFC5C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>
              <a:xfrm>
                <a:off x="314887" y="968744"/>
                <a:ext cx="1142993" cy="0"/>
              </a:xfrm>
              <a:prstGeom prst="line">
                <a:avLst/>
              </a:prstGeom>
              <a:ln w="19050">
                <a:solidFill>
                  <a:srgbClr val="FFC5C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>
              <a:xfrm>
                <a:off x="314866" y="1121171"/>
                <a:ext cx="1142992" cy="0"/>
              </a:xfrm>
              <a:prstGeom prst="line">
                <a:avLst/>
              </a:prstGeom>
              <a:ln w="19050">
                <a:solidFill>
                  <a:srgbClr val="FFC5C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>
              <a:xfrm>
                <a:off x="314869" y="1273571"/>
                <a:ext cx="1142992" cy="0"/>
              </a:xfrm>
              <a:prstGeom prst="line">
                <a:avLst/>
              </a:prstGeom>
              <a:ln w="19050">
                <a:solidFill>
                  <a:srgbClr val="FFC5C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" name="Group 720"/>
          <p:cNvGrpSpPr/>
          <p:nvPr/>
        </p:nvGrpSpPr>
        <p:grpSpPr>
          <a:xfrm>
            <a:off x="6589767" y="2484156"/>
            <a:ext cx="2220602" cy="510698"/>
            <a:chOff x="6704889" y="4325695"/>
            <a:chExt cx="2220602" cy="510698"/>
          </a:xfrm>
        </p:grpSpPr>
        <p:sp>
          <p:nvSpPr>
            <p:cNvPr id="233" name="Rounded Rectangle 232"/>
            <p:cNvSpPr/>
            <p:nvPr/>
          </p:nvSpPr>
          <p:spPr>
            <a:xfrm>
              <a:off x="6704889" y="4325695"/>
              <a:ext cx="2220602" cy="510698"/>
            </a:xfrm>
            <a:prstGeom prst="roundRect">
              <a:avLst/>
            </a:prstGeom>
            <a:solidFill>
              <a:srgbClr val="769535"/>
            </a:solidFill>
            <a:ln>
              <a:noFill/>
            </a:ln>
            <a:effectLst>
              <a:outerShdw blurRad="88900" dist="63500" dir="66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200" b="1" kern="0" dirty="0" smtClean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Security </a:t>
              </a:r>
              <a:r>
                <a:rPr lang="en-US" sz="1200" b="1" kern="0" dirty="0" err="1" smtClean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AccelerationPac</a:t>
              </a:r>
              <a:endParaRPr lang="en-US" sz="1200" b="1" kern="0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endParaRPr>
            </a:p>
            <a:p>
              <a:pPr algn="r"/>
              <a:endParaRPr lang="en-US" sz="1000" b="1" i="1" kern="0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234" name="Picture 233" descr="Master_Lock_140D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793726" y="4376757"/>
              <a:ext cx="306548" cy="334403"/>
            </a:xfrm>
            <a:prstGeom prst="rect">
              <a:avLst/>
            </a:prstGeom>
          </p:spPr>
        </p:pic>
      </p:grpSp>
      <p:grpSp>
        <p:nvGrpSpPr>
          <p:cNvPr id="9" name="Group 721"/>
          <p:cNvGrpSpPr/>
          <p:nvPr/>
        </p:nvGrpSpPr>
        <p:grpSpPr>
          <a:xfrm>
            <a:off x="6589767" y="3093754"/>
            <a:ext cx="2220602" cy="563846"/>
            <a:chOff x="6704889" y="4714915"/>
            <a:chExt cx="2220602" cy="335244"/>
          </a:xfrm>
        </p:grpSpPr>
        <p:sp>
          <p:nvSpPr>
            <p:cNvPr id="229" name="Rounded Rectangle 228"/>
            <p:cNvSpPr/>
            <p:nvPr/>
          </p:nvSpPr>
          <p:spPr>
            <a:xfrm>
              <a:off x="6704889" y="4714915"/>
              <a:ext cx="2220602" cy="335244"/>
            </a:xfrm>
            <a:prstGeom prst="roundRect">
              <a:avLst/>
            </a:prstGeom>
            <a:solidFill>
              <a:srgbClr val="769535"/>
            </a:solidFill>
            <a:ln>
              <a:noFill/>
            </a:ln>
            <a:effectLst>
              <a:outerShdw blurRad="88900" dist="63500" dir="66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200" b="1" kern="0" dirty="0" smtClean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Packet AccelerationPac</a:t>
              </a:r>
              <a:endParaRPr lang="en-US" sz="1200" b="1" kern="0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10" name="Group 394"/>
            <p:cNvGrpSpPr/>
            <p:nvPr/>
          </p:nvGrpSpPr>
          <p:grpSpPr>
            <a:xfrm>
              <a:off x="6736120" y="4823630"/>
              <a:ext cx="531631" cy="97228"/>
              <a:chOff x="-696405" y="5112522"/>
              <a:chExt cx="2700002" cy="159364"/>
            </a:xfrm>
          </p:grpSpPr>
          <p:sp>
            <p:nvSpPr>
              <p:cNvPr id="231" name="Left-Right Arrow 230"/>
              <p:cNvSpPr/>
              <p:nvPr/>
            </p:nvSpPr>
            <p:spPr>
              <a:xfrm>
                <a:off x="-696405" y="5119631"/>
                <a:ext cx="1314178" cy="152255"/>
              </a:xfrm>
              <a:prstGeom prst="leftRightArrow">
                <a:avLst/>
              </a:prstGeom>
              <a:solidFill>
                <a:srgbClr val="A5B87E"/>
              </a:solidFill>
              <a:ln w="9525"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32" name="Left-Right Arrow 231"/>
              <p:cNvSpPr/>
              <p:nvPr/>
            </p:nvSpPr>
            <p:spPr>
              <a:xfrm>
                <a:off x="689419" y="5112522"/>
                <a:ext cx="1314178" cy="152253"/>
              </a:xfrm>
              <a:prstGeom prst="leftRightArrow">
                <a:avLst/>
              </a:prstGeom>
              <a:solidFill>
                <a:srgbClr val="A5B87E"/>
              </a:solidFill>
              <a:ln w="9525"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11" name="Group 146"/>
          <p:cNvGrpSpPr/>
          <p:nvPr/>
        </p:nvGrpSpPr>
        <p:grpSpPr>
          <a:xfrm flipH="1">
            <a:off x="5098643" y="1643480"/>
            <a:ext cx="577402" cy="524561"/>
            <a:chOff x="1472252" y="21869"/>
            <a:chExt cx="1360571" cy="11331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1" name="Rounded Rectangle 210"/>
            <p:cNvSpPr/>
            <p:nvPr/>
          </p:nvSpPr>
          <p:spPr>
            <a:xfrm>
              <a:off x="1630175" y="21869"/>
              <a:ext cx="1123208" cy="1133101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88900" dist="63500" dir="66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12" name="Group 148"/>
            <p:cNvGrpSpPr/>
            <p:nvPr/>
          </p:nvGrpSpPr>
          <p:grpSpPr>
            <a:xfrm>
              <a:off x="1784275" y="42109"/>
              <a:ext cx="503655" cy="439715"/>
              <a:chOff x="3432149" y="565369"/>
              <a:chExt cx="503655" cy="439715"/>
            </a:xfrm>
          </p:grpSpPr>
          <p:sp>
            <p:nvSpPr>
              <p:cNvPr id="226" name="Rounded Rectangle 225"/>
              <p:cNvSpPr/>
              <p:nvPr/>
            </p:nvSpPr>
            <p:spPr>
              <a:xfrm>
                <a:off x="3520328" y="686217"/>
                <a:ext cx="261257" cy="261257"/>
              </a:xfrm>
              <a:prstGeom prst="roundRect">
                <a:avLst/>
              </a:prstGeom>
              <a:solidFill>
                <a:srgbClr val="FF96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27" name="Rounded Rectangle 226"/>
              <p:cNvSpPr/>
              <p:nvPr/>
            </p:nvSpPr>
            <p:spPr>
              <a:xfrm>
                <a:off x="3520328" y="671230"/>
                <a:ext cx="261257" cy="261257"/>
              </a:xfrm>
              <a:prstGeom prst="roundRect">
                <a:avLst/>
              </a:prstGeom>
              <a:solidFill>
                <a:srgbClr val="FF7D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7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28" name="TextBox 227"/>
              <p:cNvSpPr txBox="1"/>
              <p:nvPr/>
            </p:nvSpPr>
            <p:spPr>
              <a:xfrm>
                <a:off x="3432149" y="565369"/>
                <a:ext cx="503655" cy="4397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+</a:t>
                </a:r>
                <a:endParaRPr lang="en-US" sz="9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13" name="Group 149"/>
            <p:cNvGrpSpPr/>
            <p:nvPr/>
          </p:nvGrpSpPr>
          <p:grpSpPr>
            <a:xfrm>
              <a:off x="2149084" y="93784"/>
              <a:ext cx="503653" cy="439715"/>
              <a:chOff x="3433144" y="617044"/>
              <a:chExt cx="503653" cy="439715"/>
            </a:xfrm>
          </p:grpSpPr>
          <p:sp>
            <p:nvSpPr>
              <p:cNvPr id="223" name="Rounded Rectangle 222"/>
              <p:cNvSpPr/>
              <p:nvPr/>
            </p:nvSpPr>
            <p:spPr>
              <a:xfrm>
                <a:off x="3520328" y="686217"/>
                <a:ext cx="261257" cy="261257"/>
              </a:xfrm>
              <a:prstGeom prst="roundRect">
                <a:avLst/>
              </a:prstGeom>
              <a:solidFill>
                <a:srgbClr val="FF96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24" name="Rounded Rectangle 223"/>
              <p:cNvSpPr/>
              <p:nvPr/>
            </p:nvSpPr>
            <p:spPr>
              <a:xfrm>
                <a:off x="3520328" y="671230"/>
                <a:ext cx="261257" cy="261257"/>
              </a:xfrm>
              <a:prstGeom prst="roundRect">
                <a:avLst/>
              </a:prstGeom>
              <a:solidFill>
                <a:srgbClr val="FF7D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7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25" name="TextBox 224"/>
              <p:cNvSpPr txBox="1"/>
              <p:nvPr/>
            </p:nvSpPr>
            <p:spPr>
              <a:xfrm>
                <a:off x="3433144" y="617044"/>
                <a:ext cx="503653" cy="4397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*</a:t>
                </a:r>
                <a:endParaRPr lang="en-US" sz="9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14" name="Group 150"/>
            <p:cNvGrpSpPr/>
            <p:nvPr/>
          </p:nvGrpSpPr>
          <p:grpSpPr>
            <a:xfrm>
              <a:off x="1764187" y="377976"/>
              <a:ext cx="510685" cy="465379"/>
              <a:chOff x="3407657" y="563847"/>
              <a:chExt cx="510685" cy="465379"/>
            </a:xfrm>
          </p:grpSpPr>
          <p:sp>
            <p:nvSpPr>
              <p:cNvPr id="220" name="Rounded Rectangle 219"/>
              <p:cNvSpPr/>
              <p:nvPr/>
            </p:nvSpPr>
            <p:spPr>
              <a:xfrm>
                <a:off x="3520328" y="686217"/>
                <a:ext cx="261257" cy="261257"/>
              </a:xfrm>
              <a:prstGeom prst="roundRect">
                <a:avLst/>
              </a:prstGeom>
              <a:solidFill>
                <a:srgbClr val="FF96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21" name="Rounded Rectangle 220"/>
              <p:cNvSpPr/>
              <p:nvPr/>
            </p:nvSpPr>
            <p:spPr>
              <a:xfrm>
                <a:off x="3520328" y="671230"/>
                <a:ext cx="261257" cy="261257"/>
              </a:xfrm>
              <a:prstGeom prst="roundRect">
                <a:avLst/>
              </a:prstGeom>
              <a:solidFill>
                <a:srgbClr val="FF7D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7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22" name="TextBox 221"/>
              <p:cNvSpPr txBox="1"/>
              <p:nvPr/>
            </p:nvSpPr>
            <p:spPr>
              <a:xfrm>
                <a:off x="3407657" y="563847"/>
                <a:ext cx="510685" cy="4653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-</a:t>
                </a:r>
                <a:endParaRPr lang="en-US" sz="8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15" name="Group 151"/>
            <p:cNvGrpSpPr/>
            <p:nvPr/>
          </p:nvGrpSpPr>
          <p:grpSpPr>
            <a:xfrm>
              <a:off x="2036309" y="382353"/>
              <a:ext cx="676886" cy="465379"/>
              <a:chOff x="3310679" y="568224"/>
              <a:chExt cx="676886" cy="465379"/>
            </a:xfrm>
          </p:grpSpPr>
          <p:sp>
            <p:nvSpPr>
              <p:cNvPr id="217" name="Rounded Rectangle 216"/>
              <p:cNvSpPr/>
              <p:nvPr/>
            </p:nvSpPr>
            <p:spPr>
              <a:xfrm>
                <a:off x="3520328" y="686217"/>
                <a:ext cx="261257" cy="261257"/>
              </a:xfrm>
              <a:prstGeom prst="roundRect">
                <a:avLst/>
              </a:prstGeom>
              <a:solidFill>
                <a:srgbClr val="FF96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18" name="Rounded Rectangle 217"/>
              <p:cNvSpPr/>
              <p:nvPr/>
            </p:nvSpPr>
            <p:spPr>
              <a:xfrm>
                <a:off x="3520328" y="671230"/>
                <a:ext cx="261257" cy="261257"/>
              </a:xfrm>
              <a:prstGeom prst="roundRect">
                <a:avLst/>
              </a:prstGeom>
              <a:solidFill>
                <a:srgbClr val="FF7D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7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19" name="TextBox 218"/>
              <p:cNvSpPr txBox="1"/>
              <p:nvPr/>
            </p:nvSpPr>
            <p:spPr>
              <a:xfrm>
                <a:off x="3310679" y="568224"/>
                <a:ext cx="676886" cy="4653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&lt;&lt;</a:t>
                </a:r>
                <a:endParaRPr lang="en-US" sz="8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216" name="TextBox 215"/>
            <p:cNvSpPr txBox="1"/>
            <p:nvPr/>
          </p:nvSpPr>
          <p:spPr>
            <a:xfrm>
              <a:off x="1472252" y="684994"/>
              <a:ext cx="1360571" cy="4653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C66x DSP</a:t>
              </a:r>
            </a:p>
          </p:txBody>
        </p:sp>
      </p:grpSp>
      <p:grpSp>
        <p:nvGrpSpPr>
          <p:cNvPr id="16" name="Group 146"/>
          <p:cNvGrpSpPr/>
          <p:nvPr/>
        </p:nvGrpSpPr>
        <p:grpSpPr>
          <a:xfrm flipH="1">
            <a:off x="4406274" y="1643480"/>
            <a:ext cx="577402" cy="524562"/>
            <a:chOff x="1472252" y="21869"/>
            <a:chExt cx="1360571" cy="11331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3" name="Rounded Rectangle 192"/>
            <p:cNvSpPr/>
            <p:nvPr/>
          </p:nvSpPr>
          <p:spPr>
            <a:xfrm>
              <a:off x="1630175" y="21869"/>
              <a:ext cx="1123208" cy="1133101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88900" dist="63500" dir="66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17" name="Group 148"/>
            <p:cNvGrpSpPr/>
            <p:nvPr/>
          </p:nvGrpSpPr>
          <p:grpSpPr>
            <a:xfrm>
              <a:off x="1784275" y="42109"/>
              <a:ext cx="503655" cy="439715"/>
              <a:chOff x="3432149" y="565369"/>
              <a:chExt cx="503655" cy="439715"/>
            </a:xfrm>
          </p:grpSpPr>
          <p:sp>
            <p:nvSpPr>
              <p:cNvPr id="208" name="Rounded Rectangle 207"/>
              <p:cNvSpPr/>
              <p:nvPr/>
            </p:nvSpPr>
            <p:spPr>
              <a:xfrm>
                <a:off x="3520328" y="686217"/>
                <a:ext cx="261257" cy="261257"/>
              </a:xfrm>
              <a:prstGeom prst="roundRect">
                <a:avLst/>
              </a:prstGeom>
              <a:solidFill>
                <a:srgbClr val="FF96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09" name="Rounded Rectangle 208"/>
              <p:cNvSpPr/>
              <p:nvPr/>
            </p:nvSpPr>
            <p:spPr>
              <a:xfrm>
                <a:off x="3520328" y="671230"/>
                <a:ext cx="261257" cy="261257"/>
              </a:xfrm>
              <a:prstGeom prst="roundRect">
                <a:avLst/>
              </a:prstGeom>
              <a:solidFill>
                <a:srgbClr val="FF7D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7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10" name="TextBox 209"/>
              <p:cNvSpPr txBox="1"/>
              <p:nvPr/>
            </p:nvSpPr>
            <p:spPr>
              <a:xfrm>
                <a:off x="3432149" y="565369"/>
                <a:ext cx="503655" cy="4397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+</a:t>
                </a:r>
                <a:endParaRPr lang="en-US" sz="9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23" name="Group 149"/>
            <p:cNvGrpSpPr/>
            <p:nvPr/>
          </p:nvGrpSpPr>
          <p:grpSpPr>
            <a:xfrm>
              <a:off x="2149084" y="93784"/>
              <a:ext cx="503653" cy="439715"/>
              <a:chOff x="3433144" y="617044"/>
              <a:chExt cx="503653" cy="439715"/>
            </a:xfrm>
          </p:grpSpPr>
          <p:sp>
            <p:nvSpPr>
              <p:cNvPr id="205" name="Rounded Rectangle 204"/>
              <p:cNvSpPr/>
              <p:nvPr/>
            </p:nvSpPr>
            <p:spPr>
              <a:xfrm>
                <a:off x="3520328" y="686217"/>
                <a:ext cx="261257" cy="261257"/>
              </a:xfrm>
              <a:prstGeom prst="roundRect">
                <a:avLst/>
              </a:prstGeom>
              <a:solidFill>
                <a:srgbClr val="FF96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06" name="Rounded Rectangle 205"/>
              <p:cNvSpPr/>
              <p:nvPr/>
            </p:nvSpPr>
            <p:spPr>
              <a:xfrm>
                <a:off x="3520328" y="671230"/>
                <a:ext cx="261257" cy="261257"/>
              </a:xfrm>
              <a:prstGeom prst="roundRect">
                <a:avLst/>
              </a:prstGeom>
              <a:solidFill>
                <a:srgbClr val="FF7D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7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07" name="TextBox 206"/>
              <p:cNvSpPr txBox="1"/>
              <p:nvPr/>
            </p:nvSpPr>
            <p:spPr>
              <a:xfrm>
                <a:off x="3433144" y="617044"/>
                <a:ext cx="503653" cy="4397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*</a:t>
                </a:r>
                <a:endParaRPr lang="en-US" sz="9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28" name="Group 150"/>
            <p:cNvGrpSpPr/>
            <p:nvPr/>
          </p:nvGrpSpPr>
          <p:grpSpPr>
            <a:xfrm>
              <a:off x="1764187" y="377976"/>
              <a:ext cx="510685" cy="465379"/>
              <a:chOff x="3407657" y="563847"/>
              <a:chExt cx="510685" cy="465379"/>
            </a:xfrm>
          </p:grpSpPr>
          <p:sp>
            <p:nvSpPr>
              <p:cNvPr id="202" name="Rounded Rectangle 201"/>
              <p:cNvSpPr/>
              <p:nvPr/>
            </p:nvSpPr>
            <p:spPr>
              <a:xfrm>
                <a:off x="3520328" y="686217"/>
                <a:ext cx="261257" cy="261257"/>
              </a:xfrm>
              <a:prstGeom prst="roundRect">
                <a:avLst/>
              </a:prstGeom>
              <a:solidFill>
                <a:srgbClr val="FF96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03" name="Rounded Rectangle 202"/>
              <p:cNvSpPr/>
              <p:nvPr/>
            </p:nvSpPr>
            <p:spPr>
              <a:xfrm>
                <a:off x="3520328" y="671230"/>
                <a:ext cx="261257" cy="261257"/>
              </a:xfrm>
              <a:prstGeom prst="roundRect">
                <a:avLst/>
              </a:prstGeom>
              <a:solidFill>
                <a:srgbClr val="FF7D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7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04" name="TextBox 203"/>
              <p:cNvSpPr txBox="1"/>
              <p:nvPr/>
            </p:nvSpPr>
            <p:spPr>
              <a:xfrm>
                <a:off x="3407657" y="563847"/>
                <a:ext cx="510685" cy="4653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-</a:t>
                </a:r>
                <a:endParaRPr lang="en-US" sz="8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230" name="Group 151"/>
            <p:cNvGrpSpPr/>
            <p:nvPr/>
          </p:nvGrpSpPr>
          <p:grpSpPr>
            <a:xfrm>
              <a:off x="2036309" y="382353"/>
              <a:ext cx="676886" cy="465379"/>
              <a:chOff x="3310679" y="568224"/>
              <a:chExt cx="676886" cy="465379"/>
            </a:xfrm>
          </p:grpSpPr>
          <p:sp>
            <p:nvSpPr>
              <p:cNvPr id="199" name="Rounded Rectangle 198"/>
              <p:cNvSpPr/>
              <p:nvPr/>
            </p:nvSpPr>
            <p:spPr>
              <a:xfrm>
                <a:off x="3520328" y="686217"/>
                <a:ext cx="261257" cy="261257"/>
              </a:xfrm>
              <a:prstGeom prst="roundRect">
                <a:avLst/>
              </a:prstGeom>
              <a:solidFill>
                <a:srgbClr val="FF96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00" name="Rounded Rectangle 199"/>
              <p:cNvSpPr/>
              <p:nvPr/>
            </p:nvSpPr>
            <p:spPr>
              <a:xfrm>
                <a:off x="3520328" y="671230"/>
                <a:ext cx="261257" cy="261257"/>
              </a:xfrm>
              <a:prstGeom prst="roundRect">
                <a:avLst/>
              </a:prstGeom>
              <a:solidFill>
                <a:srgbClr val="FF7D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7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01" name="TextBox 200"/>
              <p:cNvSpPr txBox="1"/>
              <p:nvPr/>
            </p:nvSpPr>
            <p:spPr>
              <a:xfrm>
                <a:off x="3310679" y="568224"/>
                <a:ext cx="676886" cy="4653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&lt;&lt;</a:t>
                </a:r>
                <a:endParaRPr lang="en-US" sz="8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198" name="TextBox 197"/>
            <p:cNvSpPr txBox="1"/>
            <p:nvPr/>
          </p:nvSpPr>
          <p:spPr>
            <a:xfrm>
              <a:off x="1472252" y="684993"/>
              <a:ext cx="1360571" cy="4653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C66x DSP</a:t>
              </a:r>
              <a:endParaRPr lang="en-US" sz="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35" name="Group 110"/>
          <p:cNvGrpSpPr/>
          <p:nvPr/>
        </p:nvGrpSpPr>
        <p:grpSpPr>
          <a:xfrm flipH="1">
            <a:off x="3709097" y="1643480"/>
            <a:ext cx="582211" cy="524561"/>
            <a:chOff x="1464385" y="1421659"/>
            <a:chExt cx="1371901" cy="11331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0" name="Rounded Rectangle 189"/>
            <p:cNvSpPr/>
            <p:nvPr/>
          </p:nvSpPr>
          <p:spPr>
            <a:xfrm>
              <a:off x="1613438" y="1421659"/>
              <a:ext cx="1123208" cy="1133101"/>
            </a:xfrm>
            <a:prstGeom prst="roundRect">
              <a:avLst/>
            </a:prstGeom>
            <a:solidFill>
              <a:srgbClr val="006A96"/>
            </a:solidFill>
            <a:ln>
              <a:noFill/>
            </a:ln>
            <a:effectLst>
              <a:outerShdw blurRad="88900" dist="63500" dir="66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1464385" y="2080051"/>
              <a:ext cx="1371901" cy="4653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ARM A15</a:t>
              </a:r>
            </a:p>
          </p:txBody>
        </p:sp>
        <p:pic>
          <p:nvPicPr>
            <p:cNvPr id="192" name="Picture 1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738942" y="1495392"/>
              <a:ext cx="794596" cy="732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Rounded Rectangle 17"/>
          <p:cNvSpPr/>
          <p:nvPr/>
        </p:nvSpPr>
        <p:spPr>
          <a:xfrm>
            <a:off x="6589768" y="1653172"/>
            <a:ext cx="2220599" cy="684363"/>
          </a:xfrm>
          <a:prstGeom prst="roundRect">
            <a:avLst/>
          </a:prstGeom>
          <a:solidFill>
            <a:srgbClr val="CB6C1D"/>
          </a:solidFill>
          <a:ln>
            <a:noFill/>
          </a:ln>
          <a:effectLst>
            <a:outerShdw blurRad="88900" dist="63500" dir="66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System</a:t>
            </a:r>
          </a:p>
          <a:p>
            <a:pPr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Services</a:t>
            </a:r>
            <a:endParaRPr lang="en-US" sz="12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9" name="Picture 2" descr="C:\Users\a0216526\AppData\Local\Microsoft\Windows\Temporary Internet Files\Content.IE5\P1SLGA0O\MC910216406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CC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234401" y="1714442"/>
            <a:ext cx="208116" cy="212079"/>
          </a:xfrm>
          <a:prstGeom prst="rect">
            <a:avLst/>
          </a:prstGeom>
          <a:noFill/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CC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5400000">
            <a:off x="7242306" y="1977895"/>
            <a:ext cx="229073" cy="23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" descr="C:\Users\a0216526\AppData\Local\Microsoft\Windows\Temporary Internet Files\Content.IE5\4J7187CB\MC900433829[1]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FFCC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2301769">
            <a:off x="8039005" y="1709222"/>
            <a:ext cx="202424" cy="277852"/>
          </a:xfrm>
          <a:prstGeom prst="rect">
            <a:avLst/>
          </a:prstGeom>
          <a:noFill/>
        </p:spPr>
      </p:pic>
      <p:sp>
        <p:nvSpPr>
          <p:cNvPr id="22" name="Left-Right Arrow 21"/>
          <p:cNvSpPr/>
          <p:nvPr/>
        </p:nvSpPr>
        <p:spPr>
          <a:xfrm>
            <a:off x="8009261" y="2042197"/>
            <a:ext cx="265541" cy="100593"/>
          </a:xfrm>
          <a:prstGeom prst="leftRightArrow">
            <a:avLst/>
          </a:prstGeom>
          <a:solidFill>
            <a:srgbClr val="D99D6B"/>
          </a:solidFill>
          <a:ln w="952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36" name="Group 322"/>
          <p:cNvGrpSpPr/>
          <p:nvPr/>
        </p:nvGrpSpPr>
        <p:grpSpPr>
          <a:xfrm>
            <a:off x="7278911" y="1999803"/>
            <a:ext cx="163614" cy="183907"/>
            <a:chOff x="1064039" y="5347976"/>
            <a:chExt cx="393403" cy="393404"/>
          </a:xfrm>
        </p:grpSpPr>
        <p:cxnSp>
          <p:nvCxnSpPr>
            <p:cNvPr id="188" name="Straight Connector 187"/>
            <p:cNvCxnSpPr/>
            <p:nvPr/>
          </p:nvCxnSpPr>
          <p:spPr>
            <a:xfrm rot="5400000" flipH="1" flipV="1">
              <a:off x="1121617" y="5379917"/>
              <a:ext cx="278213" cy="278177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Oval 188"/>
            <p:cNvSpPr/>
            <p:nvPr/>
          </p:nvSpPr>
          <p:spPr>
            <a:xfrm>
              <a:off x="1064039" y="5347976"/>
              <a:ext cx="393403" cy="39340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7361375" y="1682863"/>
            <a:ext cx="688009" cy="271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sz="1000" dirty="0" smtClean="0">
                <a:solidFill>
                  <a:schemeClr val="bg1"/>
                </a:solidFill>
              </a:rPr>
              <a:t>Power</a:t>
            </a:r>
          </a:p>
          <a:p>
            <a:pPr>
              <a:lnSpc>
                <a:spcPts val="700"/>
              </a:lnSpc>
            </a:pPr>
            <a:r>
              <a:rPr lang="en-US" sz="1000" dirty="0" smtClean="0">
                <a:solidFill>
                  <a:schemeClr val="bg1"/>
                </a:solidFill>
              </a:rPr>
              <a:t>Manager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89541" y="2010181"/>
            <a:ext cx="559769" cy="182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sz="1000" dirty="0" smtClean="0">
                <a:solidFill>
                  <a:schemeClr val="bg1"/>
                </a:solidFill>
              </a:rPr>
              <a:t>Debug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245245" y="1698689"/>
            <a:ext cx="611065" cy="271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sz="1000" dirty="0" smtClean="0">
                <a:solidFill>
                  <a:schemeClr val="bg1"/>
                </a:solidFill>
              </a:rPr>
              <a:t>System</a:t>
            </a:r>
          </a:p>
          <a:p>
            <a:pPr>
              <a:lnSpc>
                <a:spcPts val="700"/>
              </a:lnSpc>
            </a:pPr>
            <a:r>
              <a:rPr lang="en-US" sz="1000" dirty="0" smtClean="0">
                <a:solidFill>
                  <a:schemeClr val="bg1"/>
                </a:solidFill>
              </a:rPr>
              <a:t>Monitor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261054" y="2014131"/>
            <a:ext cx="654346" cy="271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sz="1000" dirty="0" smtClean="0">
                <a:solidFill>
                  <a:schemeClr val="bg1"/>
                </a:solidFill>
              </a:rPr>
              <a:t>EDMA</a:t>
            </a:r>
          </a:p>
          <a:p>
            <a:pPr>
              <a:lnSpc>
                <a:spcPts val="700"/>
              </a:lnSpc>
            </a:pPr>
            <a:r>
              <a:rPr lang="en-US" sz="1000" dirty="0" err="1" smtClean="0">
                <a:solidFill>
                  <a:schemeClr val="bg1"/>
                </a:solidFill>
              </a:rPr>
              <a:t>PktDMA</a:t>
            </a:r>
            <a:endParaRPr lang="en-US" sz="1000" dirty="0" smtClean="0">
              <a:solidFill>
                <a:schemeClr val="bg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744686" y="3995251"/>
            <a:ext cx="1122613" cy="271949"/>
          </a:xfrm>
          <a:prstGeom prst="roundRect">
            <a:avLst/>
          </a:prstGeom>
          <a:solidFill>
            <a:srgbClr val="8064A2"/>
          </a:solidFill>
          <a:ln>
            <a:noFill/>
          </a:ln>
          <a:effectLst>
            <a:outerShdw blurRad="88900" dist="63500" dir="66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defRPr/>
            </a:pPr>
            <a:r>
              <a:rPr lang="en-US" sz="1000" b="1" kern="0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DDR3</a:t>
            </a:r>
            <a:endParaRPr lang="en-US" sz="10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1000" b="1" kern="0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72b - 1600 </a:t>
            </a:r>
            <a:endParaRPr lang="en-US" sz="1000" b="1" kern="0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903615" y="3995251"/>
            <a:ext cx="1116185" cy="271949"/>
          </a:xfrm>
          <a:prstGeom prst="roundRect">
            <a:avLst/>
          </a:prstGeom>
          <a:solidFill>
            <a:srgbClr val="8064A2"/>
          </a:solidFill>
          <a:ln>
            <a:noFill/>
          </a:ln>
          <a:effectLst>
            <a:outerShdw blurRad="88900" dist="63500" dir="66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1000" b="1" kern="0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DDR3</a:t>
            </a:r>
            <a:endParaRPr lang="en-US" sz="10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US" sz="1000" b="1" kern="0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72b - 1600</a:t>
            </a:r>
            <a:endParaRPr lang="en-US" sz="1000" b="1" kern="0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751115" y="2743200"/>
            <a:ext cx="1116185" cy="271949"/>
          </a:xfrm>
          <a:prstGeom prst="roundRect">
            <a:avLst/>
          </a:prstGeom>
          <a:solidFill>
            <a:srgbClr val="8064A2"/>
          </a:solidFill>
          <a:ln>
            <a:noFill/>
          </a:ln>
          <a:effectLst>
            <a:outerShdw blurRad="88900" dist="63500" dir="66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defRPr/>
            </a:pPr>
            <a:r>
              <a:rPr lang="en-US" sz="1000" b="1" kern="0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4MB ARM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000" b="1" kern="0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Shared L2</a:t>
            </a:r>
            <a:endParaRPr lang="en-US" sz="1000" b="1" kern="0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941085" y="2743200"/>
            <a:ext cx="1116185" cy="271949"/>
          </a:xfrm>
          <a:prstGeom prst="roundRect">
            <a:avLst/>
          </a:prstGeom>
          <a:solidFill>
            <a:srgbClr val="8064A2"/>
          </a:solidFill>
          <a:ln>
            <a:noFill/>
          </a:ln>
          <a:effectLst>
            <a:outerShdw blurRad="88900" dist="63500" dir="66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1000" b="1" kern="0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1MB L2 </a:t>
            </a:r>
          </a:p>
          <a:p>
            <a:pPr algn="ctr">
              <a:lnSpc>
                <a:spcPct val="80000"/>
              </a:lnSpc>
            </a:pPr>
            <a:r>
              <a:rPr lang="en-US" sz="1000" b="1" kern="0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Per C66x Core</a:t>
            </a:r>
            <a:endParaRPr lang="en-US" sz="1000" b="1" kern="0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37" name="Group 722"/>
          <p:cNvGrpSpPr/>
          <p:nvPr/>
        </p:nvGrpSpPr>
        <p:grpSpPr>
          <a:xfrm>
            <a:off x="6589768" y="2895602"/>
            <a:ext cx="2220600" cy="1348417"/>
            <a:chOff x="6726652" y="4503578"/>
            <a:chExt cx="2198967" cy="1041540"/>
          </a:xfrm>
        </p:grpSpPr>
        <p:sp>
          <p:nvSpPr>
            <p:cNvPr id="176" name="Rounded Rectangle 175"/>
            <p:cNvSpPr/>
            <p:nvPr/>
          </p:nvSpPr>
          <p:spPr>
            <a:xfrm>
              <a:off x="6726652" y="5209874"/>
              <a:ext cx="2198967" cy="335244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>
              <a:outerShdw blurRad="88900" dist="63500" dir="66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2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1G Ethernet Switch</a:t>
              </a:r>
              <a:endParaRPr lang="en-US" sz="1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238" name="Group 363"/>
            <p:cNvGrpSpPr/>
            <p:nvPr/>
          </p:nvGrpSpPr>
          <p:grpSpPr>
            <a:xfrm rot="19038154">
              <a:off x="8271291" y="4503578"/>
              <a:ext cx="184919" cy="201724"/>
              <a:chOff x="3962400" y="2895599"/>
              <a:chExt cx="685800" cy="685801"/>
            </a:xfrm>
          </p:grpSpPr>
          <p:grpSp>
            <p:nvGrpSpPr>
              <p:cNvPr id="239" name="Group 7"/>
              <p:cNvGrpSpPr/>
              <p:nvPr/>
            </p:nvGrpSpPr>
            <p:grpSpPr>
              <a:xfrm>
                <a:off x="3962400" y="2895599"/>
                <a:ext cx="685800" cy="457200"/>
                <a:chOff x="3505200" y="2743200"/>
                <a:chExt cx="1143000" cy="457200"/>
              </a:xfrm>
            </p:grpSpPr>
            <p:cxnSp>
              <p:nvCxnSpPr>
                <p:cNvPr id="182" name="Straight Connector 3"/>
                <p:cNvCxnSpPr/>
                <p:nvPr/>
              </p:nvCxnSpPr>
              <p:spPr>
                <a:xfrm>
                  <a:off x="3505200" y="2743200"/>
                  <a:ext cx="1143000" cy="0"/>
                </a:xfrm>
                <a:prstGeom prst="line">
                  <a:avLst/>
                </a:prstGeom>
                <a:solidFill>
                  <a:srgbClr val="0070C0"/>
                </a:solidFill>
                <a:ln>
                  <a:noFill/>
                </a:ln>
                <a:effectLst>
                  <a:outerShdw blurRad="88900" dist="63500" dir="6600000" algn="ctr">
                    <a:srgbClr val="000000">
                      <a:alpha val="32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>
                <a:xfrm>
                  <a:off x="3505200" y="2895600"/>
                  <a:ext cx="1143000" cy="0"/>
                </a:xfrm>
                <a:prstGeom prst="line">
                  <a:avLst/>
                </a:prstGeom>
                <a:solidFill>
                  <a:srgbClr val="0070C0"/>
                </a:solidFill>
                <a:ln>
                  <a:noFill/>
                </a:ln>
                <a:effectLst>
                  <a:outerShdw blurRad="88900" dist="63500" dir="6600000" algn="ctr">
                    <a:srgbClr val="000000">
                      <a:alpha val="32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84" name="Straight Connector 183"/>
                <p:cNvCxnSpPr/>
                <p:nvPr/>
              </p:nvCxnSpPr>
              <p:spPr>
                <a:xfrm>
                  <a:off x="3505200" y="3048000"/>
                  <a:ext cx="1143000" cy="0"/>
                </a:xfrm>
                <a:prstGeom prst="line">
                  <a:avLst/>
                </a:prstGeom>
                <a:solidFill>
                  <a:srgbClr val="0070C0"/>
                </a:solidFill>
                <a:ln>
                  <a:noFill/>
                </a:ln>
                <a:effectLst>
                  <a:outerShdw blurRad="88900" dist="63500" dir="6600000" algn="ctr">
                    <a:srgbClr val="000000">
                      <a:alpha val="32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85" name="Straight Connector 184"/>
                <p:cNvCxnSpPr/>
                <p:nvPr/>
              </p:nvCxnSpPr>
              <p:spPr>
                <a:xfrm>
                  <a:off x="3505200" y="3200400"/>
                  <a:ext cx="1143000" cy="0"/>
                </a:xfrm>
                <a:prstGeom prst="line">
                  <a:avLst/>
                </a:prstGeom>
                <a:solidFill>
                  <a:srgbClr val="0070C0"/>
                </a:solidFill>
                <a:ln>
                  <a:noFill/>
                </a:ln>
                <a:effectLst>
                  <a:outerShdw blurRad="88900" dist="63500" dir="6600000" algn="ctr">
                    <a:srgbClr val="000000">
                      <a:alpha val="32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248" name="Group 8"/>
              <p:cNvGrpSpPr/>
              <p:nvPr/>
            </p:nvGrpSpPr>
            <p:grpSpPr>
              <a:xfrm rot="16200000">
                <a:off x="3924310" y="3162300"/>
                <a:ext cx="685800" cy="152400"/>
                <a:chOff x="3505200" y="2743200"/>
                <a:chExt cx="1143000" cy="152400"/>
              </a:xfrm>
            </p:grpSpPr>
            <p:cxnSp>
              <p:nvCxnSpPr>
                <p:cNvPr id="180" name="Straight Connector 179"/>
                <p:cNvCxnSpPr/>
                <p:nvPr/>
              </p:nvCxnSpPr>
              <p:spPr>
                <a:xfrm>
                  <a:off x="3505200" y="2743200"/>
                  <a:ext cx="1143000" cy="0"/>
                </a:xfrm>
                <a:prstGeom prst="line">
                  <a:avLst/>
                </a:prstGeom>
                <a:solidFill>
                  <a:srgbClr val="0070C0"/>
                </a:solidFill>
                <a:ln>
                  <a:noFill/>
                </a:ln>
                <a:effectLst>
                  <a:outerShdw blurRad="88900" dist="63500" dir="6600000" algn="ctr">
                    <a:srgbClr val="000000">
                      <a:alpha val="32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81" name="Straight Connector 180"/>
                <p:cNvCxnSpPr/>
                <p:nvPr/>
              </p:nvCxnSpPr>
              <p:spPr>
                <a:xfrm>
                  <a:off x="3505200" y="2895600"/>
                  <a:ext cx="1143000" cy="0"/>
                </a:xfrm>
                <a:prstGeom prst="line">
                  <a:avLst/>
                </a:prstGeom>
                <a:solidFill>
                  <a:srgbClr val="0070C0"/>
                </a:solidFill>
                <a:ln>
                  <a:noFill/>
                </a:ln>
                <a:effectLst>
                  <a:outerShdw blurRad="88900" dist="63500" dir="6600000" algn="ctr">
                    <a:srgbClr val="000000">
                      <a:alpha val="32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</p:grpSp>
      <p:grpSp>
        <p:nvGrpSpPr>
          <p:cNvPr id="249" name="Group 363"/>
          <p:cNvGrpSpPr/>
          <p:nvPr/>
        </p:nvGrpSpPr>
        <p:grpSpPr>
          <a:xfrm rot="19038154">
            <a:off x="6751502" y="3866281"/>
            <a:ext cx="193302" cy="210931"/>
            <a:chOff x="2128823" y="4686369"/>
            <a:chExt cx="716870" cy="717107"/>
          </a:xfrm>
        </p:grpSpPr>
        <p:grpSp>
          <p:nvGrpSpPr>
            <p:cNvPr id="250" name="Group 7"/>
            <p:cNvGrpSpPr/>
            <p:nvPr/>
          </p:nvGrpSpPr>
          <p:grpSpPr>
            <a:xfrm>
              <a:off x="2128823" y="4686369"/>
              <a:ext cx="716870" cy="488097"/>
              <a:chOff x="449241" y="4533970"/>
              <a:chExt cx="1194786" cy="488097"/>
            </a:xfrm>
          </p:grpSpPr>
          <p:cxnSp>
            <p:nvCxnSpPr>
              <p:cNvPr id="172" name="Straight Connector 3"/>
              <p:cNvCxnSpPr/>
              <p:nvPr/>
            </p:nvCxnSpPr>
            <p:spPr>
              <a:xfrm>
                <a:off x="501047" y="4533970"/>
                <a:ext cx="114298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449245" y="4717267"/>
                <a:ext cx="1142974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449241" y="4869670"/>
                <a:ext cx="1142974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449247" y="5022067"/>
                <a:ext cx="1142974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1" name="Group 8"/>
            <p:cNvGrpSpPr/>
            <p:nvPr/>
          </p:nvGrpSpPr>
          <p:grpSpPr>
            <a:xfrm rot="16200000">
              <a:off x="2243166" y="4831538"/>
              <a:ext cx="686217" cy="457660"/>
              <a:chOff x="468422" y="909576"/>
              <a:chExt cx="1143700" cy="457660"/>
            </a:xfrm>
          </p:grpSpPr>
          <p:cxnSp>
            <p:nvCxnSpPr>
              <p:cNvPr id="168" name="Straight Connector 167"/>
              <p:cNvCxnSpPr/>
              <p:nvPr/>
            </p:nvCxnSpPr>
            <p:spPr>
              <a:xfrm>
                <a:off x="469084" y="909576"/>
                <a:ext cx="1143017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>
                <a:off x="469098" y="1061948"/>
                <a:ext cx="1143024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>
              <a:xfrm>
                <a:off x="469085" y="1214369"/>
                <a:ext cx="1143017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468422" y="1367236"/>
                <a:ext cx="1143018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2" name="Group 146"/>
          <p:cNvGrpSpPr/>
          <p:nvPr/>
        </p:nvGrpSpPr>
        <p:grpSpPr>
          <a:xfrm flipH="1">
            <a:off x="5251043" y="1795880"/>
            <a:ext cx="577402" cy="524561"/>
            <a:chOff x="1472252" y="21869"/>
            <a:chExt cx="1360571" cy="11331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6" name="Rounded Rectangle 145"/>
            <p:cNvSpPr/>
            <p:nvPr/>
          </p:nvSpPr>
          <p:spPr>
            <a:xfrm>
              <a:off x="1630175" y="21869"/>
              <a:ext cx="1123208" cy="1133101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88900" dist="63500" dir="66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253" name="Group 148"/>
            <p:cNvGrpSpPr/>
            <p:nvPr/>
          </p:nvGrpSpPr>
          <p:grpSpPr>
            <a:xfrm>
              <a:off x="1784275" y="42109"/>
              <a:ext cx="503655" cy="439715"/>
              <a:chOff x="3432149" y="565369"/>
              <a:chExt cx="503655" cy="439715"/>
            </a:xfrm>
          </p:grpSpPr>
          <p:sp>
            <p:nvSpPr>
              <p:cNvPr id="161" name="Rounded Rectangle 160"/>
              <p:cNvSpPr/>
              <p:nvPr/>
            </p:nvSpPr>
            <p:spPr>
              <a:xfrm>
                <a:off x="3520328" y="686217"/>
                <a:ext cx="261257" cy="261257"/>
              </a:xfrm>
              <a:prstGeom prst="roundRect">
                <a:avLst/>
              </a:prstGeom>
              <a:solidFill>
                <a:srgbClr val="FF96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62" name="Rounded Rectangle 161"/>
              <p:cNvSpPr/>
              <p:nvPr/>
            </p:nvSpPr>
            <p:spPr>
              <a:xfrm>
                <a:off x="3520328" y="671230"/>
                <a:ext cx="261257" cy="261257"/>
              </a:xfrm>
              <a:prstGeom prst="roundRect">
                <a:avLst/>
              </a:prstGeom>
              <a:solidFill>
                <a:srgbClr val="FF7D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7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63" name="TextBox 162"/>
              <p:cNvSpPr txBox="1"/>
              <p:nvPr/>
            </p:nvSpPr>
            <p:spPr>
              <a:xfrm>
                <a:off x="3432149" y="565369"/>
                <a:ext cx="503655" cy="4397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+</a:t>
                </a:r>
                <a:endParaRPr lang="en-US" sz="9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254" name="Group 149"/>
            <p:cNvGrpSpPr/>
            <p:nvPr/>
          </p:nvGrpSpPr>
          <p:grpSpPr>
            <a:xfrm>
              <a:off x="2149084" y="93784"/>
              <a:ext cx="503653" cy="439715"/>
              <a:chOff x="3433144" y="617044"/>
              <a:chExt cx="503653" cy="439715"/>
            </a:xfrm>
          </p:grpSpPr>
          <p:sp>
            <p:nvSpPr>
              <p:cNvPr id="158" name="Rounded Rectangle 157"/>
              <p:cNvSpPr/>
              <p:nvPr/>
            </p:nvSpPr>
            <p:spPr>
              <a:xfrm>
                <a:off x="3520328" y="686217"/>
                <a:ext cx="261257" cy="261257"/>
              </a:xfrm>
              <a:prstGeom prst="roundRect">
                <a:avLst/>
              </a:prstGeom>
              <a:solidFill>
                <a:srgbClr val="FF96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59" name="Rounded Rectangle 158"/>
              <p:cNvSpPr/>
              <p:nvPr/>
            </p:nvSpPr>
            <p:spPr>
              <a:xfrm>
                <a:off x="3520328" y="671230"/>
                <a:ext cx="261257" cy="261257"/>
              </a:xfrm>
              <a:prstGeom prst="roundRect">
                <a:avLst/>
              </a:prstGeom>
              <a:solidFill>
                <a:srgbClr val="FF7D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7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3433144" y="617044"/>
                <a:ext cx="503653" cy="4397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*</a:t>
                </a:r>
                <a:endParaRPr lang="en-US" sz="9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255" name="Group 150"/>
            <p:cNvGrpSpPr/>
            <p:nvPr/>
          </p:nvGrpSpPr>
          <p:grpSpPr>
            <a:xfrm>
              <a:off x="1764187" y="377976"/>
              <a:ext cx="510685" cy="465379"/>
              <a:chOff x="3407657" y="563847"/>
              <a:chExt cx="510685" cy="465379"/>
            </a:xfrm>
          </p:grpSpPr>
          <p:sp>
            <p:nvSpPr>
              <p:cNvPr id="155" name="Rounded Rectangle 154"/>
              <p:cNvSpPr/>
              <p:nvPr/>
            </p:nvSpPr>
            <p:spPr>
              <a:xfrm>
                <a:off x="3520328" y="686217"/>
                <a:ext cx="261257" cy="261257"/>
              </a:xfrm>
              <a:prstGeom prst="roundRect">
                <a:avLst/>
              </a:prstGeom>
              <a:solidFill>
                <a:srgbClr val="FF96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56" name="Rounded Rectangle 155"/>
              <p:cNvSpPr/>
              <p:nvPr/>
            </p:nvSpPr>
            <p:spPr>
              <a:xfrm>
                <a:off x="3520328" y="671230"/>
                <a:ext cx="261257" cy="261257"/>
              </a:xfrm>
              <a:prstGeom prst="roundRect">
                <a:avLst/>
              </a:prstGeom>
              <a:solidFill>
                <a:srgbClr val="FF7D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7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57" name="TextBox 156"/>
              <p:cNvSpPr txBox="1"/>
              <p:nvPr/>
            </p:nvSpPr>
            <p:spPr>
              <a:xfrm>
                <a:off x="3407657" y="563847"/>
                <a:ext cx="510685" cy="4653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-</a:t>
                </a:r>
                <a:endParaRPr lang="en-US" sz="8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256" name="Group 151"/>
            <p:cNvGrpSpPr/>
            <p:nvPr/>
          </p:nvGrpSpPr>
          <p:grpSpPr>
            <a:xfrm>
              <a:off x="2036309" y="382353"/>
              <a:ext cx="676886" cy="465379"/>
              <a:chOff x="3310679" y="568224"/>
              <a:chExt cx="676886" cy="465379"/>
            </a:xfrm>
          </p:grpSpPr>
          <p:sp>
            <p:nvSpPr>
              <p:cNvPr id="152" name="Rounded Rectangle 151"/>
              <p:cNvSpPr/>
              <p:nvPr/>
            </p:nvSpPr>
            <p:spPr>
              <a:xfrm>
                <a:off x="3520328" y="686217"/>
                <a:ext cx="261257" cy="261257"/>
              </a:xfrm>
              <a:prstGeom prst="roundRect">
                <a:avLst/>
              </a:prstGeom>
              <a:solidFill>
                <a:srgbClr val="FF96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53" name="Rounded Rectangle 152"/>
              <p:cNvSpPr/>
              <p:nvPr/>
            </p:nvSpPr>
            <p:spPr>
              <a:xfrm>
                <a:off x="3520328" y="671230"/>
                <a:ext cx="261257" cy="261257"/>
              </a:xfrm>
              <a:prstGeom prst="roundRect">
                <a:avLst/>
              </a:prstGeom>
              <a:solidFill>
                <a:srgbClr val="FF7D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7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3310679" y="568224"/>
                <a:ext cx="676886" cy="4653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&lt;&lt;</a:t>
                </a:r>
                <a:endParaRPr lang="en-US" sz="8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151" name="TextBox 150"/>
            <p:cNvSpPr txBox="1"/>
            <p:nvPr/>
          </p:nvSpPr>
          <p:spPr>
            <a:xfrm>
              <a:off x="1472252" y="684994"/>
              <a:ext cx="1360571" cy="4653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C66x DSP</a:t>
              </a:r>
            </a:p>
          </p:txBody>
        </p:sp>
      </p:grpSp>
      <p:grpSp>
        <p:nvGrpSpPr>
          <p:cNvPr id="257" name="Group 146"/>
          <p:cNvGrpSpPr/>
          <p:nvPr/>
        </p:nvGrpSpPr>
        <p:grpSpPr>
          <a:xfrm flipH="1">
            <a:off x="4558674" y="1795880"/>
            <a:ext cx="577402" cy="524562"/>
            <a:chOff x="1472252" y="21869"/>
            <a:chExt cx="1360571" cy="11331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8" name="Rounded Rectangle 127"/>
            <p:cNvSpPr/>
            <p:nvPr/>
          </p:nvSpPr>
          <p:spPr>
            <a:xfrm>
              <a:off x="1630175" y="21869"/>
              <a:ext cx="1123208" cy="1133101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88900" dist="63500" dir="66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258" name="Group 148"/>
            <p:cNvGrpSpPr/>
            <p:nvPr/>
          </p:nvGrpSpPr>
          <p:grpSpPr>
            <a:xfrm>
              <a:off x="1784275" y="42109"/>
              <a:ext cx="503655" cy="439715"/>
              <a:chOff x="3432149" y="565369"/>
              <a:chExt cx="503655" cy="439715"/>
            </a:xfrm>
          </p:grpSpPr>
          <p:sp>
            <p:nvSpPr>
              <p:cNvPr id="143" name="Rounded Rectangle 142"/>
              <p:cNvSpPr/>
              <p:nvPr/>
            </p:nvSpPr>
            <p:spPr>
              <a:xfrm>
                <a:off x="3520328" y="686217"/>
                <a:ext cx="261257" cy="261257"/>
              </a:xfrm>
              <a:prstGeom prst="roundRect">
                <a:avLst/>
              </a:prstGeom>
              <a:solidFill>
                <a:srgbClr val="FF96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44" name="Rounded Rectangle 143"/>
              <p:cNvSpPr/>
              <p:nvPr/>
            </p:nvSpPr>
            <p:spPr>
              <a:xfrm>
                <a:off x="3520328" y="671230"/>
                <a:ext cx="261257" cy="261257"/>
              </a:xfrm>
              <a:prstGeom prst="roundRect">
                <a:avLst/>
              </a:prstGeom>
              <a:solidFill>
                <a:srgbClr val="FF7D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7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45" name="TextBox 144"/>
              <p:cNvSpPr txBox="1"/>
              <p:nvPr/>
            </p:nvSpPr>
            <p:spPr>
              <a:xfrm>
                <a:off x="3432149" y="565369"/>
                <a:ext cx="503655" cy="4397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+</a:t>
                </a:r>
                <a:endParaRPr lang="en-US" sz="9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265" name="Group 149"/>
            <p:cNvGrpSpPr/>
            <p:nvPr/>
          </p:nvGrpSpPr>
          <p:grpSpPr>
            <a:xfrm>
              <a:off x="2149084" y="93784"/>
              <a:ext cx="503653" cy="439715"/>
              <a:chOff x="3433144" y="617044"/>
              <a:chExt cx="503653" cy="439715"/>
            </a:xfrm>
          </p:grpSpPr>
          <p:sp>
            <p:nvSpPr>
              <p:cNvPr id="140" name="Rounded Rectangle 139"/>
              <p:cNvSpPr/>
              <p:nvPr/>
            </p:nvSpPr>
            <p:spPr>
              <a:xfrm>
                <a:off x="3520328" y="686217"/>
                <a:ext cx="261257" cy="261257"/>
              </a:xfrm>
              <a:prstGeom prst="roundRect">
                <a:avLst/>
              </a:prstGeom>
              <a:solidFill>
                <a:srgbClr val="FF96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41" name="Rounded Rectangle 140"/>
              <p:cNvSpPr/>
              <p:nvPr/>
            </p:nvSpPr>
            <p:spPr>
              <a:xfrm>
                <a:off x="3520328" y="671230"/>
                <a:ext cx="261257" cy="261257"/>
              </a:xfrm>
              <a:prstGeom prst="roundRect">
                <a:avLst/>
              </a:prstGeom>
              <a:solidFill>
                <a:srgbClr val="FF7D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7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42" name="TextBox 141"/>
              <p:cNvSpPr txBox="1"/>
              <p:nvPr/>
            </p:nvSpPr>
            <p:spPr>
              <a:xfrm>
                <a:off x="3433144" y="617044"/>
                <a:ext cx="503653" cy="4397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*</a:t>
                </a:r>
                <a:endParaRPr lang="en-US" sz="9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267" name="Group 150"/>
            <p:cNvGrpSpPr/>
            <p:nvPr/>
          </p:nvGrpSpPr>
          <p:grpSpPr>
            <a:xfrm>
              <a:off x="1764187" y="377976"/>
              <a:ext cx="510685" cy="465379"/>
              <a:chOff x="3407657" y="563847"/>
              <a:chExt cx="510685" cy="465379"/>
            </a:xfrm>
          </p:grpSpPr>
          <p:sp>
            <p:nvSpPr>
              <p:cNvPr id="137" name="Rounded Rectangle 136"/>
              <p:cNvSpPr/>
              <p:nvPr/>
            </p:nvSpPr>
            <p:spPr>
              <a:xfrm>
                <a:off x="3520328" y="686217"/>
                <a:ext cx="261257" cy="261257"/>
              </a:xfrm>
              <a:prstGeom prst="roundRect">
                <a:avLst/>
              </a:prstGeom>
              <a:solidFill>
                <a:srgbClr val="FF96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38" name="Rounded Rectangle 137"/>
              <p:cNvSpPr/>
              <p:nvPr/>
            </p:nvSpPr>
            <p:spPr>
              <a:xfrm>
                <a:off x="3520328" y="671230"/>
                <a:ext cx="261257" cy="261257"/>
              </a:xfrm>
              <a:prstGeom prst="roundRect">
                <a:avLst/>
              </a:prstGeom>
              <a:solidFill>
                <a:srgbClr val="FF7D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7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3407657" y="563847"/>
                <a:ext cx="510685" cy="4653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-</a:t>
                </a:r>
                <a:endParaRPr lang="en-US" sz="8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271" name="Group 151"/>
            <p:cNvGrpSpPr/>
            <p:nvPr/>
          </p:nvGrpSpPr>
          <p:grpSpPr>
            <a:xfrm>
              <a:off x="2036309" y="382353"/>
              <a:ext cx="676886" cy="465379"/>
              <a:chOff x="3310679" y="568224"/>
              <a:chExt cx="676886" cy="465379"/>
            </a:xfrm>
          </p:grpSpPr>
          <p:sp>
            <p:nvSpPr>
              <p:cNvPr id="134" name="Rounded Rectangle 133"/>
              <p:cNvSpPr/>
              <p:nvPr/>
            </p:nvSpPr>
            <p:spPr>
              <a:xfrm>
                <a:off x="3520328" y="686217"/>
                <a:ext cx="261257" cy="261257"/>
              </a:xfrm>
              <a:prstGeom prst="roundRect">
                <a:avLst/>
              </a:prstGeom>
              <a:solidFill>
                <a:srgbClr val="FF96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35" name="Rounded Rectangle 134"/>
              <p:cNvSpPr/>
              <p:nvPr/>
            </p:nvSpPr>
            <p:spPr>
              <a:xfrm>
                <a:off x="3520328" y="671230"/>
                <a:ext cx="261257" cy="261257"/>
              </a:xfrm>
              <a:prstGeom prst="roundRect">
                <a:avLst/>
              </a:prstGeom>
              <a:solidFill>
                <a:srgbClr val="FF7D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7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36" name="TextBox 135"/>
              <p:cNvSpPr txBox="1"/>
              <p:nvPr/>
            </p:nvSpPr>
            <p:spPr>
              <a:xfrm>
                <a:off x="3310679" y="568224"/>
                <a:ext cx="676886" cy="4653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&lt;&lt;</a:t>
                </a:r>
                <a:endParaRPr lang="en-US" sz="8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133" name="TextBox 132"/>
            <p:cNvSpPr txBox="1"/>
            <p:nvPr/>
          </p:nvSpPr>
          <p:spPr>
            <a:xfrm>
              <a:off x="1472252" y="684993"/>
              <a:ext cx="1360571" cy="4653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C66x DSP</a:t>
              </a:r>
              <a:endParaRPr lang="en-US" sz="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73" name="Group 110"/>
          <p:cNvGrpSpPr/>
          <p:nvPr/>
        </p:nvGrpSpPr>
        <p:grpSpPr>
          <a:xfrm flipH="1">
            <a:off x="3861497" y="1795880"/>
            <a:ext cx="582211" cy="524561"/>
            <a:chOff x="1464385" y="1421659"/>
            <a:chExt cx="1371901" cy="11331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5" name="Rounded Rectangle 124"/>
            <p:cNvSpPr/>
            <p:nvPr/>
          </p:nvSpPr>
          <p:spPr>
            <a:xfrm>
              <a:off x="1613438" y="1421659"/>
              <a:ext cx="1123208" cy="1133101"/>
            </a:xfrm>
            <a:prstGeom prst="roundRect">
              <a:avLst/>
            </a:prstGeom>
            <a:solidFill>
              <a:srgbClr val="006A96"/>
            </a:solidFill>
            <a:ln>
              <a:noFill/>
            </a:ln>
            <a:effectLst>
              <a:outerShdw blurRad="88900" dist="63500" dir="66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1464385" y="2080051"/>
              <a:ext cx="1371901" cy="4653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ARM A15</a:t>
              </a:r>
            </a:p>
          </p:txBody>
        </p:sp>
        <p:pic>
          <p:nvPicPr>
            <p:cNvPr id="127" name="Picture 1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738942" y="1495392"/>
              <a:ext cx="794596" cy="732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4" name="Group 146"/>
          <p:cNvGrpSpPr/>
          <p:nvPr/>
        </p:nvGrpSpPr>
        <p:grpSpPr>
          <a:xfrm flipH="1">
            <a:off x="5403443" y="1948280"/>
            <a:ext cx="577402" cy="524561"/>
            <a:chOff x="1472252" y="21869"/>
            <a:chExt cx="1360571" cy="11331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7" name="Rounded Rectangle 106"/>
            <p:cNvSpPr/>
            <p:nvPr/>
          </p:nvSpPr>
          <p:spPr>
            <a:xfrm>
              <a:off x="1630175" y="21869"/>
              <a:ext cx="1123208" cy="1133101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88900" dist="63500" dir="66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276" name="Group 148"/>
            <p:cNvGrpSpPr/>
            <p:nvPr/>
          </p:nvGrpSpPr>
          <p:grpSpPr>
            <a:xfrm>
              <a:off x="1784275" y="42109"/>
              <a:ext cx="503655" cy="439715"/>
              <a:chOff x="3432149" y="565369"/>
              <a:chExt cx="503655" cy="439715"/>
            </a:xfrm>
          </p:grpSpPr>
          <p:sp>
            <p:nvSpPr>
              <p:cNvPr id="122" name="Rounded Rectangle 121"/>
              <p:cNvSpPr/>
              <p:nvPr/>
            </p:nvSpPr>
            <p:spPr>
              <a:xfrm>
                <a:off x="3520328" y="686217"/>
                <a:ext cx="261257" cy="261257"/>
              </a:xfrm>
              <a:prstGeom prst="roundRect">
                <a:avLst/>
              </a:prstGeom>
              <a:solidFill>
                <a:srgbClr val="FF96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23" name="Rounded Rectangle 122"/>
              <p:cNvSpPr/>
              <p:nvPr/>
            </p:nvSpPr>
            <p:spPr>
              <a:xfrm>
                <a:off x="3520328" y="671230"/>
                <a:ext cx="261257" cy="261257"/>
              </a:xfrm>
              <a:prstGeom prst="roundRect">
                <a:avLst/>
              </a:prstGeom>
              <a:solidFill>
                <a:srgbClr val="FF7D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7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3432149" y="565369"/>
                <a:ext cx="503655" cy="4397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+</a:t>
                </a:r>
                <a:endParaRPr lang="en-US" sz="9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278" name="Group 149"/>
            <p:cNvGrpSpPr/>
            <p:nvPr/>
          </p:nvGrpSpPr>
          <p:grpSpPr>
            <a:xfrm>
              <a:off x="2149084" y="93784"/>
              <a:ext cx="503653" cy="439715"/>
              <a:chOff x="3433144" y="617044"/>
              <a:chExt cx="503653" cy="439715"/>
            </a:xfrm>
          </p:grpSpPr>
          <p:sp>
            <p:nvSpPr>
              <p:cNvPr id="119" name="Rounded Rectangle 118"/>
              <p:cNvSpPr/>
              <p:nvPr/>
            </p:nvSpPr>
            <p:spPr>
              <a:xfrm>
                <a:off x="3520328" y="686217"/>
                <a:ext cx="261257" cy="261257"/>
              </a:xfrm>
              <a:prstGeom prst="roundRect">
                <a:avLst/>
              </a:prstGeom>
              <a:solidFill>
                <a:srgbClr val="FF96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20" name="Rounded Rectangle 119"/>
              <p:cNvSpPr/>
              <p:nvPr/>
            </p:nvSpPr>
            <p:spPr>
              <a:xfrm>
                <a:off x="3520328" y="671230"/>
                <a:ext cx="261257" cy="261257"/>
              </a:xfrm>
              <a:prstGeom prst="roundRect">
                <a:avLst/>
              </a:prstGeom>
              <a:solidFill>
                <a:srgbClr val="FF7D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7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3433144" y="617044"/>
                <a:ext cx="503653" cy="4397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*</a:t>
                </a:r>
                <a:endParaRPr lang="en-US" sz="9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281" name="Group 150"/>
            <p:cNvGrpSpPr/>
            <p:nvPr/>
          </p:nvGrpSpPr>
          <p:grpSpPr>
            <a:xfrm>
              <a:off x="1764187" y="377976"/>
              <a:ext cx="510685" cy="465379"/>
              <a:chOff x="3407657" y="563847"/>
              <a:chExt cx="510685" cy="465379"/>
            </a:xfrm>
          </p:grpSpPr>
          <p:sp>
            <p:nvSpPr>
              <p:cNvPr id="116" name="Rounded Rectangle 115"/>
              <p:cNvSpPr/>
              <p:nvPr/>
            </p:nvSpPr>
            <p:spPr>
              <a:xfrm>
                <a:off x="3520328" y="686217"/>
                <a:ext cx="261257" cy="261257"/>
              </a:xfrm>
              <a:prstGeom prst="roundRect">
                <a:avLst/>
              </a:prstGeom>
              <a:solidFill>
                <a:srgbClr val="FF96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17" name="Rounded Rectangle 116"/>
              <p:cNvSpPr/>
              <p:nvPr/>
            </p:nvSpPr>
            <p:spPr>
              <a:xfrm>
                <a:off x="3520328" y="671230"/>
                <a:ext cx="261257" cy="261257"/>
              </a:xfrm>
              <a:prstGeom prst="roundRect">
                <a:avLst/>
              </a:prstGeom>
              <a:solidFill>
                <a:srgbClr val="FF7D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7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3407657" y="563847"/>
                <a:ext cx="510685" cy="4653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-</a:t>
                </a:r>
                <a:endParaRPr lang="en-US" sz="8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286" name="Group 151"/>
            <p:cNvGrpSpPr/>
            <p:nvPr/>
          </p:nvGrpSpPr>
          <p:grpSpPr>
            <a:xfrm>
              <a:off x="2036309" y="382353"/>
              <a:ext cx="676886" cy="465379"/>
              <a:chOff x="3310679" y="568224"/>
              <a:chExt cx="676886" cy="465379"/>
            </a:xfrm>
          </p:grpSpPr>
          <p:sp>
            <p:nvSpPr>
              <p:cNvPr id="113" name="Rounded Rectangle 112"/>
              <p:cNvSpPr/>
              <p:nvPr/>
            </p:nvSpPr>
            <p:spPr>
              <a:xfrm>
                <a:off x="3520328" y="686217"/>
                <a:ext cx="261257" cy="261257"/>
              </a:xfrm>
              <a:prstGeom prst="roundRect">
                <a:avLst/>
              </a:prstGeom>
              <a:solidFill>
                <a:srgbClr val="FF96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14" name="Rounded Rectangle 113"/>
              <p:cNvSpPr/>
              <p:nvPr/>
            </p:nvSpPr>
            <p:spPr>
              <a:xfrm>
                <a:off x="3520328" y="671230"/>
                <a:ext cx="261257" cy="261257"/>
              </a:xfrm>
              <a:prstGeom prst="roundRect">
                <a:avLst/>
              </a:prstGeom>
              <a:solidFill>
                <a:srgbClr val="FF7D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7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3310679" y="568224"/>
                <a:ext cx="676886" cy="4653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&lt;&lt;</a:t>
                </a:r>
                <a:endParaRPr lang="en-US" sz="8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112" name="TextBox 111"/>
            <p:cNvSpPr txBox="1"/>
            <p:nvPr/>
          </p:nvSpPr>
          <p:spPr>
            <a:xfrm>
              <a:off x="1472252" y="684994"/>
              <a:ext cx="1360571" cy="4653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C66x DSP</a:t>
              </a:r>
            </a:p>
          </p:txBody>
        </p:sp>
      </p:grpSp>
      <p:grpSp>
        <p:nvGrpSpPr>
          <p:cNvPr id="33" name="Group 146"/>
          <p:cNvGrpSpPr/>
          <p:nvPr/>
        </p:nvGrpSpPr>
        <p:grpSpPr>
          <a:xfrm flipH="1">
            <a:off x="4711074" y="1948280"/>
            <a:ext cx="577402" cy="524562"/>
            <a:chOff x="1472252" y="21869"/>
            <a:chExt cx="1360571" cy="11331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9" name="Rounded Rectangle 88"/>
            <p:cNvSpPr/>
            <p:nvPr/>
          </p:nvSpPr>
          <p:spPr>
            <a:xfrm>
              <a:off x="1630175" y="21869"/>
              <a:ext cx="1123208" cy="1133101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88900" dist="63500" dir="66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34" name="Group 148"/>
            <p:cNvGrpSpPr/>
            <p:nvPr/>
          </p:nvGrpSpPr>
          <p:grpSpPr>
            <a:xfrm>
              <a:off x="1784275" y="42109"/>
              <a:ext cx="503655" cy="439715"/>
              <a:chOff x="3432149" y="565369"/>
              <a:chExt cx="503655" cy="439715"/>
            </a:xfrm>
          </p:grpSpPr>
          <p:sp>
            <p:nvSpPr>
              <p:cNvPr id="104" name="Rounded Rectangle 103"/>
              <p:cNvSpPr/>
              <p:nvPr/>
            </p:nvSpPr>
            <p:spPr>
              <a:xfrm>
                <a:off x="3520328" y="686217"/>
                <a:ext cx="261257" cy="261257"/>
              </a:xfrm>
              <a:prstGeom prst="roundRect">
                <a:avLst/>
              </a:prstGeom>
              <a:solidFill>
                <a:srgbClr val="FF96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05" name="Rounded Rectangle 104"/>
              <p:cNvSpPr/>
              <p:nvPr/>
            </p:nvSpPr>
            <p:spPr>
              <a:xfrm>
                <a:off x="3520328" y="671230"/>
                <a:ext cx="261257" cy="261257"/>
              </a:xfrm>
              <a:prstGeom prst="roundRect">
                <a:avLst/>
              </a:prstGeom>
              <a:solidFill>
                <a:srgbClr val="FF7D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7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3432149" y="565369"/>
                <a:ext cx="503655" cy="4397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+</a:t>
                </a:r>
                <a:endParaRPr lang="en-US" sz="9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35" name="Group 149"/>
            <p:cNvGrpSpPr/>
            <p:nvPr/>
          </p:nvGrpSpPr>
          <p:grpSpPr>
            <a:xfrm>
              <a:off x="2149084" y="93784"/>
              <a:ext cx="503653" cy="439715"/>
              <a:chOff x="3433144" y="617044"/>
              <a:chExt cx="503653" cy="439715"/>
            </a:xfrm>
          </p:grpSpPr>
          <p:sp>
            <p:nvSpPr>
              <p:cNvPr id="101" name="Rounded Rectangle 100"/>
              <p:cNvSpPr/>
              <p:nvPr/>
            </p:nvSpPr>
            <p:spPr>
              <a:xfrm>
                <a:off x="3520328" y="686217"/>
                <a:ext cx="261257" cy="261257"/>
              </a:xfrm>
              <a:prstGeom prst="roundRect">
                <a:avLst/>
              </a:prstGeom>
              <a:solidFill>
                <a:srgbClr val="FF96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02" name="Rounded Rectangle 101"/>
              <p:cNvSpPr/>
              <p:nvPr/>
            </p:nvSpPr>
            <p:spPr>
              <a:xfrm>
                <a:off x="3520328" y="671230"/>
                <a:ext cx="261257" cy="261257"/>
              </a:xfrm>
              <a:prstGeom prst="roundRect">
                <a:avLst/>
              </a:prstGeom>
              <a:solidFill>
                <a:srgbClr val="FF7D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7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3433144" y="617044"/>
                <a:ext cx="503653" cy="4397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*</a:t>
                </a:r>
                <a:endParaRPr lang="en-US" sz="9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36" name="Group 150"/>
            <p:cNvGrpSpPr/>
            <p:nvPr/>
          </p:nvGrpSpPr>
          <p:grpSpPr>
            <a:xfrm>
              <a:off x="1764187" y="377976"/>
              <a:ext cx="510685" cy="465379"/>
              <a:chOff x="3407657" y="563847"/>
              <a:chExt cx="510685" cy="465379"/>
            </a:xfrm>
          </p:grpSpPr>
          <p:sp>
            <p:nvSpPr>
              <p:cNvPr id="98" name="Rounded Rectangle 97"/>
              <p:cNvSpPr/>
              <p:nvPr/>
            </p:nvSpPr>
            <p:spPr>
              <a:xfrm>
                <a:off x="3520328" y="686217"/>
                <a:ext cx="261257" cy="261257"/>
              </a:xfrm>
              <a:prstGeom prst="roundRect">
                <a:avLst/>
              </a:prstGeom>
              <a:solidFill>
                <a:srgbClr val="FF96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99" name="Rounded Rectangle 98"/>
              <p:cNvSpPr/>
              <p:nvPr/>
            </p:nvSpPr>
            <p:spPr>
              <a:xfrm>
                <a:off x="3520328" y="671230"/>
                <a:ext cx="261257" cy="261257"/>
              </a:xfrm>
              <a:prstGeom prst="roundRect">
                <a:avLst/>
              </a:prstGeom>
              <a:solidFill>
                <a:srgbClr val="FF7D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7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3407657" y="563847"/>
                <a:ext cx="510685" cy="4653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-</a:t>
                </a:r>
                <a:endParaRPr lang="en-US" sz="8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37" name="Group 151"/>
            <p:cNvGrpSpPr/>
            <p:nvPr/>
          </p:nvGrpSpPr>
          <p:grpSpPr>
            <a:xfrm>
              <a:off x="2036309" y="382353"/>
              <a:ext cx="676886" cy="465379"/>
              <a:chOff x="3310679" y="568224"/>
              <a:chExt cx="676886" cy="465379"/>
            </a:xfrm>
          </p:grpSpPr>
          <p:sp>
            <p:nvSpPr>
              <p:cNvPr id="95" name="Rounded Rectangle 94"/>
              <p:cNvSpPr/>
              <p:nvPr/>
            </p:nvSpPr>
            <p:spPr>
              <a:xfrm>
                <a:off x="3520328" y="686217"/>
                <a:ext cx="261257" cy="261257"/>
              </a:xfrm>
              <a:prstGeom prst="roundRect">
                <a:avLst/>
              </a:prstGeom>
              <a:solidFill>
                <a:srgbClr val="FF96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96" name="Rounded Rectangle 95"/>
              <p:cNvSpPr/>
              <p:nvPr/>
            </p:nvSpPr>
            <p:spPr>
              <a:xfrm>
                <a:off x="3520328" y="671230"/>
                <a:ext cx="261257" cy="261257"/>
              </a:xfrm>
              <a:prstGeom prst="roundRect">
                <a:avLst/>
              </a:prstGeom>
              <a:solidFill>
                <a:srgbClr val="FF7D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7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3310679" y="568224"/>
                <a:ext cx="676886" cy="4653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&lt;&lt;</a:t>
                </a:r>
                <a:endParaRPr lang="en-US" sz="8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94" name="TextBox 93"/>
            <p:cNvSpPr txBox="1"/>
            <p:nvPr/>
          </p:nvSpPr>
          <p:spPr>
            <a:xfrm>
              <a:off x="1472252" y="684993"/>
              <a:ext cx="1360571" cy="4653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C66x DSP</a:t>
              </a:r>
              <a:endParaRPr lang="en-US" sz="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8" name="Group 110"/>
          <p:cNvGrpSpPr/>
          <p:nvPr/>
        </p:nvGrpSpPr>
        <p:grpSpPr>
          <a:xfrm flipH="1">
            <a:off x="4013897" y="1948280"/>
            <a:ext cx="582211" cy="524561"/>
            <a:chOff x="1464385" y="1421659"/>
            <a:chExt cx="1371901" cy="11331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6" name="Rounded Rectangle 85"/>
            <p:cNvSpPr/>
            <p:nvPr/>
          </p:nvSpPr>
          <p:spPr>
            <a:xfrm>
              <a:off x="1613438" y="1421659"/>
              <a:ext cx="1123208" cy="1133101"/>
            </a:xfrm>
            <a:prstGeom prst="roundRect">
              <a:avLst/>
            </a:prstGeom>
            <a:solidFill>
              <a:srgbClr val="006A96"/>
            </a:solidFill>
            <a:ln>
              <a:noFill/>
            </a:ln>
            <a:effectLst>
              <a:outerShdw blurRad="88900" dist="63500" dir="66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464385" y="2080051"/>
              <a:ext cx="1371901" cy="4653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ARM A15</a:t>
              </a:r>
            </a:p>
          </p:txBody>
        </p:sp>
        <p:pic>
          <p:nvPicPr>
            <p:cNvPr id="88" name="Picture 1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738942" y="1495392"/>
              <a:ext cx="794596" cy="732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9" name="Group 146"/>
          <p:cNvGrpSpPr/>
          <p:nvPr/>
        </p:nvGrpSpPr>
        <p:grpSpPr>
          <a:xfrm flipH="1">
            <a:off x="5545105" y="2100680"/>
            <a:ext cx="627095" cy="537821"/>
            <a:chOff x="1380462" y="21869"/>
            <a:chExt cx="1477666" cy="11617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8" name="Rounded Rectangle 67"/>
            <p:cNvSpPr/>
            <p:nvPr/>
          </p:nvSpPr>
          <p:spPr>
            <a:xfrm>
              <a:off x="1630175" y="21869"/>
              <a:ext cx="1123208" cy="1133101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88900" dist="63500" dir="66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40" name="Group 148"/>
            <p:cNvGrpSpPr/>
            <p:nvPr/>
          </p:nvGrpSpPr>
          <p:grpSpPr>
            <a:xfrm>
              <a:off x="1784275" y="42109"/>
              <a:ext cx="503655" cy="439715"/>
              <a:chOff x="3432149" y="565369"/>
              <a:chExt cx="503655" cy="439715"/>
            </a:xfrm>
          </p:grpSpPr>
          <p:sp>
            <p:nvSpPr>
              <p:cNvPr id="83" name="Rounded Rectangle 82"/>
              <p:cNvSpPr/>
              <p:nvPr/>
            </p:nvSpPr>
            <p:spPr>
              <a:xfrm>
                <a:off x="3520328" y="686217"/>
                <a:ext cx="261257" cy="261257"/>
              </a:xfrm>
              <a:prstGeom prst="roundRect">
                <a:avLst/>
              </a:prstGeom>
              <a:solidFill>
                <a:srgbClr val="FF96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84" name="Rounded Rectangle 83"/>
              <p:cNvSpPr/>
              <p:nvPr/>
            </p:nvSpPr>
            <p:spPr>
              <a:xfrm>
                <a:off x="3520328" y="671230"/>
                <a:ext cx="261257" cy="261257"/>
              </a:xfrm>
              <a:prstGeom prst="roundRect">
                <a:avLst/>
              </a:prstGeom>
              <a:solidFill>
                <a:srgbClr val="FF7D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7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3432149" y="565369"/>
                <a:ext cx="503655" cy="4397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+</a:t>
                </a:r>
                <a:endParaRPr lang="en-US" sz="9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41" name="Group 149"/>
            <p:cNvGrpSpPr/>
            <p:nvPr/>
          </p:nvGrpSpPr>
          <p:grpSpPr>
            <a:xfrm>
              <a:off x="2149084" y="93784"/>
              <a:ext cx="503653" cy="439715"/>
              <a:chOff x="3433144" y="617044"/>
              <a:chExt cx="503653" cy="439715"/>
            </a:xfrm>
          </p:grpSpPr>
          <p:sp>
            <p:nvSpPr>
              <p:cNvPr id="80" name="Rounded Rectangle 79"/>
              <p:cNvSpPr/>
              <p:nvPr/>
            </p:nvSpPr>
            <p:spPr>
              <a:xfrm>
                <a:off x="3520328" y="686217"/>
                <a:ext cx="261257" cy="261257"/>
              </a:xfrm>
              <a:prstGeom prst="roundRect">
                <a:avLst/>
              </a:prstGeom>
              <a:solidFill>
                <a:srgbClr val="FF96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81" name="Rounded Rectangle 80"/>
              <p:cNvSpPr/>
              <p:nvPr/>
            </p:nvSpPr>
            <p:spPr>
              <a:xfrm>
                <a:off x="3520328" y="671230"/>
                <a:ext cx="261257" cy="261257"/>
              </a:xfrm>
              <a:prstGeom prst="roundRect">
                <a:avLst/>
              </a:prstGeom>
              <a:solidFill>
                <a:srgbClr val="FF7D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7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3433144" y="617044"/>
                <a:ext cx="503653" cy="4397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*</a:t>
                </a:r>
                <a:endParaRPr lang="en-US" sz="9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42" name="Group 150"/>
            <p:cNvGrpSpPr/>
            <p:nvPr/>
          </p:nvGrpSpPr>
          <p:grpSpPr>
            <a:xfrm>
              <a:off x="1764187" y="377976"/>
              <a:ext cx="510685" cy="465379"/>
              <a:chOff x="3407657" y="563847"/>
              <a:chExt cx="510685" cy="465379"/>
            </a:xfrm>
          </p:grpSpPr>
          <p:sp>
            <p:nvSpPr>
              <p:cNvPr id="77" name="Rounded Rectangle 76"/>
              <p:cNvSpPr/>
              <p:nvPr/>
            </p:nvSpPr>
            <p:spPr>
              <a:xfrm>
                <a:off x="3520328" y="686217"/>
                <a:ext cx="261257" cy="261257"/>
              </a:xfrm>
              <a:prstGeom prst="roundRect">
                <a:avLst/>
              </a:prstGeom>
              <a:solidFill>
                <a:srgbClr val="FF96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78" name="Rounded Rectangle 77"/>
              <p:cNvSpPr/>
              <p:nvPr/>
            </p:nvSpPr>
            <p:spPr>
              <a:xfrm>
                <a:off x="3520328" y="671230"/>
                <a:ext cx="261257" cy="261257"/>
              </a:xfrm>
              <a:prstGeom prst="roundRect">
                <a:avLst/>
              </a:prstGeom>
              <a:solidFill>
                <a:srgbClr val="FF7D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7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3407657" y="563847"/>
                <a:ext cx="510685" cy="4653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-</a:t>
                </a:r>
                <a:endParaRPr lang="en-US" sz="8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43" name="Group 151"/>
            <p:cNvGrpSpPr/>
            <p:nvPr/>
          </p:nvGrpSpPr>
          <p:grpSpPr>
            <a:xfrm>
              <a:off x="2036309" y="382353"/>
              <a:ext cx="676886" cy="465379"/>
              <a:chOff x="3310679" y="568224"/>
              <a:chExt cx="676886" cy="465379"/>
            </a:xfrm>
          </p:grpSpPr>
          <p:sp>
            <p:nvSpPr>
              <p:cNvPr id="74" name="Rounded Rectangle 73"/>
              <p:cNvSpPr/>
              <p:nvPr/>
            </p:nvSpPr>
            <p:spPr>
              <a:xfrm>
                <a:off x="3520328" y="686217"/>
                <a:ext cx="261257" cy="261257"/>
              </a:xfrm>
              <a:prstGeom prst="roundRect">
                <a:avLst/>
              </a:prstGeom>
              <a:solidFill>
                <a:srgbClr val="FF96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75" name="Rounded Rectangle 74"/>
              <p:cNvSpPr/>
              <p:nvPr/>
            </p:nvSpPr>
            <p:spPr>
              <a:xfrm>
                <a:off x="3520328" y="671230"/>
                <a:ext cx="261257" cy="261257"/>
              </a:xfrm>
              <a:prstGeom prst="roundRect">
                <a:avLst/>
              </a:prstGeom>
              <a:solidFill>
                <a:srgbClr val="FF7D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7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3310679" y="568224"/>
                <a:ext cx="676886" cy="4653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&lt;&lt;</a:t>
                </a:r>
                <a:endParaRPr lang="en-US" sz="8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73" name="TextBox 72"/>
            <p:cNvSpPr txBox="1"/>
            <p:nvPr/>
          </p:nvSpPr>
          <p:spPr>
            <a:xfrm>
              <a:off x="1380462" y="684994"/>
              <a:ext cx="1477666" cy="4986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C66x DSP</a:t>
              </a:r>
            </a:p>
          </p:txBody>
        </p:sp>
      </p:grpSp>
      <p:grpSp>
        <p:nvGrpSpPr>
          <p:cNvPr id="45" name="Group 146"/>
          <p:cNvGrpSpPr/>
          <p:nvPr/>
        </p:nvGrpSpPr>
        <p:grpSpPr>
          <a:xfrm flipH="1">
            <a:off x="4859305" y="2100680"/>
            <a:ext cx="627095" cy="537821"/>
            <a:chOff x="1364983" y="21869"/>
            <a:chExt cx="1477666" cy="116174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0" name="Rounded Rectangle 49"/>
            <p:cNvSpPr/>
            <p:nvPr/>
          </p:nvSpPr>
          <p:spPr>
            <a:xfrm>
              <a:off x="1630175" y="21869"/>
              <a:ext cx="1123208" cy="1133101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88900" dist="63500" dir="66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46" name="Group 148"/>
            <p:cNvGrpSpPr/>
            <p:nvPr/>
          </p:nvGrpSpPr>
          <p:grpSpPr>
            <a:xfrm>
              <a:off x="1784275" y="42109"/>
              <a:ext cx="503655" cy="439715"/>
              <a:chOff x="3432149" y="565369"/>
              <a:chExt cx="503655" cy="439715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3520328" y="686217"/>
                <a:ext cx="261257" cy="261257"/>
              </a:xfrm>
              <a:prstGeom prst="roundRect">
                <a:avLst/>
              </a:prstGeom>
              <a:solidFill>
                <a:srgbClr val="FF96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66" name="Rounded Rectangle 65"/>
              <p:cNvSpPr/>
              <p:nvPr/>
            </p:nvSpPr>
            <p:spPr>
              <a:xfrm>
                <a:off x="3520328" y="671230"/>
                <a:ext cx="261257" cy="261257"/>
              </a:xfrm>
              <a:prstGeom prst="roundRect">
                <a:avLst/>
              </a:prstGeom>
              <a:solidFill>
                <a:srgbClr val="FF7D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7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3432149" y="565369"/>
                <a:ext cx="503655" cy="4397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+</a:t>
                </a:r>
                <a:endParaRPr lang="en-US" sz="9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51" name="Group 149"/>
            <p:cNvGrpSpPr/>
            <p:nvPr/>
          </p:nvGrpSpPr>
          <p:grpSpPr>
            <a:xfrm>
              <a:off x="2149084" y="93784"/>
              <a:ext cx="503653" cy="439715"/>
              <a:chOff x="3433144" y="617044"/>
              <a:chExt cx="503653" cy="439715"/>
            </a:xfrm>
          </p:grpSpPr>
          <p:sp>
            <p:nvSpPr>
              <p:cNvPr id="62" name="Rounded Rectangle 61"/>
              <p:cNvSpPr/>
              <p:nvPr/>
            </p:nvSpPr>
            <p:spPr>
              <a:xfrm>
                <a:off x="3520328" y="686217"/>
                <a:ext cx="261257" cy="261257"/>
              </a:xfrm>
              <a:prstGeom prst="roundRect">
                <a:avLst/>
              </a:prstGeom>
              <a:solidFill>
                <a:srgbClr val="FF96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63" name="Rounded Rectangle 62"/>
              <p:cNvSpPr/>
              <p:nvPr/>
            </p:nvSpPr>
            <p:spPr>
              <a:xfrm>
                <a:off x="3520328" y="671230"/>
                <a:ext cx="261257" cy="261257"/>
              </a:xfrm>
              <a:prstGeom prst="roundRect">
                <a:avLst/>
              </a:prstGeom>
              <a:solidFill>
                <a:srgbClr val="FF7D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7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3433144" y="617044"/>
                <a:ext cx="503653" cy="4397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*</a:t>
                </a:r>
                <a:endParaRPr lang="en-US" sz="9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52" name="Group 150"/>
            <p:cNvGrpSpPr/>
            <p:nvPr/>
          </p:nvGrpSpPr>
          <p:grpSpPr>
            <a:xfrm>
              <a:off x="1764187" y="377976"/>
              <a:ext cx="510685" cy="465379"/>
              <a:chOff x="3407657" y="563847"/>
              <a:chExt cx="510685" cy="465379"/>
            </a:xfrm>
          </p:grpSpPr>
          <p:sp>
            <p:nvSpPr>
              <p:cNvPr id="59" name="Rounded Rectangle 58"/>
              <p:cNvSpPr/>
              <p:nvPr/>
            </p:nvSpPr>
            <p:spPr>
              <a:xfrm>
                <a:off x="3520328" y="686217"/>
                <a:ext cx="261257" cy="261257"/>
              </a:xfrm>
              <a:prstGeom prst="roundRect">
                <a:avLst/>
              </a:prstGeom>
              <a:solidFill>
                <a:srgbClr val="FF96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60" name="Rounded Rectangle 59"/>
              <p:cNvSpPr/>
              <p:nvPr/>
            </p:nvSpPr>
            <p:spPr>
              <a:xfrm>
                <a:off x="3520328" y="671230"/>
                <a:ext cx="261257" cy="261257"/>
              </a:xfrm>
              <a:prstGeom prst="roundRect">
                <a:avLst/>
              </a:prstGeom>
              <a:solidFill>
                <a:srgbClr val="FF7D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7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3407657" y="563847"/>
                <a:ext cx="510685" cy="4653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-</a:t>
                </a:r>
                <a:endParaRPr lang="en-US" sz="8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53" name="Group 151"/>
            <p:cNvGrpSpPr/>
            <p:nvPr/>
          </p:nvGrpSpPr>
          <p:grpSpPr>
            <a:xfrm>
              <a:off x="2036309" y="382353"/>
              <a:ext cx="676886" cy="465379"/>
              <a:chOff x="3310679" y="568224"/>
              <a:chExt cx="676886" cy="465379"/>
            </a:xfrm>
          </p:grpSpPr>
          <p:sp>
            <p:nvSpPr>
              <p:cNvPr id="56" name="Rounded Rectangle 55"/>
              <p:cNvSpPr/>
              <p:nvPr/>
            </p:nvSpPr>
            <p:spPr>
              <a:xfrm>
                <a:off x="3520328" y="686217"/>
                <a:ext cx="261257" cy="261257"/>
              </a:xfrm>
              <a:prstGeom prst="roundRect">
                <a:avLst/>
              </a:prstGeom>
              <a:solidFill>
                <a:srgbClr val="FF96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b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57" name="Rounded Rectangle 56"/>
              <p:cNvSpPr/>
              <p:nvPr/>
            </p:nvSpPr>
            <p:spPr>
              <a:xfrm>
                <a:off x="3520328" y="671230"/>
                <a:ext cx="261257" cy="261257"/>
              </a:xfrm>
              <a:prstGeom prst="roundRect">
                <a:avLst/>
              </a:prstGeom>
              <a:solidFill>
                <a:srgbClr val="FF7D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7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3310679" y="568224"/>
                <a:ext cx="676886" cy="4653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&lt;&lt;</a:t>
                </a:r>
                <a:endParaRPr lang="en-US" sz="8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1364983" y="684993"/>
              <a:ext cx="1477666" cy="4986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C66x DSP</a:t>
              </a:r>
              <a:endParaRPr lang="en-US" sz="9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54" name="Group 110"/>
          <p:cNvGrpSpPr/>
          <p:nvPr/>
        </p:nvGrpSpPr>
        <p:grpSpPr>
          <a:xfrm flipH="1">
            <a:off x="4129226" y="2100680"/>
            <a:ext cx="633507" cy="535630"/>
            <a:chOff x="1430867" y="1421659"/>
            <a:chExt cx="1492773" cy="115701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7" name="Rounded Rectangle 46"/>
            <p:cNvSpPr/>
            <p:nvPr/>
          </p:nvSpPr>
          <p:spPr>
            <a:xfrm>
              <a:off x="1613438" y="1421659"/>
              <a:ext cx="1123208" cy="1133101"/>
            </a:xfrm>
            <a:prstGeom prst="roundRect">
              <a:avLst/>
            </a:prstGeom>
            <a:solidFill>
              <a:srgbClr val="006A96"/>
            </a:solidFill>
            <a:ln>
              <a:noFill/>
            </a:ln>
            <a:effectLst>
              <a:outerShdw blurRad="88900" dist="63500" dir="66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430867" y="2080051"/>
              <a:ext cx="1492773" cy="4986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ARM A15</a:t>
              </a:r>
            </a:p>
          </p:txBody>
        </p:sp>
        <p:pic>
          <p:nvPicPr>
            <p:cNvPr id="49" name="Picture 1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738942" y="1495392"/>
              <a:ext cx="794596" cy="732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4" name="TextBox 43"/>
          <p:cNvSpPr txBox="1"/>
          <p:nvPr/>
        </p:nvSpPr>
        <p:spPr>
          <a:xfrm>
            <a:off x="6800421" y="4052882"/>
            <a:ext cx="18473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7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9" name="Rounded Rectangle 258"/>
          <p:cNvSpPr/>
          <p:nvPr/>
        </p:nvSpPr>
        <p:spPr>
          <a:xfrm>
            <a:off x="6474946" y="4376356"/>
            <a:ext cx="2358010" cy="918315"/>
          </a:xfrm>
          <a:prstGeom prst="roundRect">
            <a:avLst/>
          </a:prstGeom>
          <a:gradFill>
            <a:gsLst>
              <a:gs pos="0">
                <a:srgbClr val="EAEAEA">
                  <a:gamma/>
                  <a:shade val="46275"/>
                  <a:invGamma/>
                </a:srgbClr>
              </a:gs>
              <a:gs pos="100000">
                <a:srgbClr val="EAEAEA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Rounded Rectangle 259"/>
          <p:cNvSpPr/>
          <p:nvPr/>
        </p:nvSpPr>
        <p:spPr>
          <a:xfrm>
            <a:off x="3913778" y="4584315"/>
            <a:ext cx="579270" cy="29573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88900" dist="63500" dir="66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lnSpc>
                <a:spcPct val="80000"/>
              </a:lnSpc>
            </a:pPr>
            <a:r>
              <a:rPr lang="en-US" sz="10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EMIF16</a:t>
            </a:r>
          </a:p>
        </p:txBody>
      </p:sp>
      <p:sp>
        <p:nvSpPr>
          <p:cNvPr id="261" name="Rounded Rectangle 260"/>
          <p:cNvSpPr/>
          <p:nvPr/>
        </p:nvSpPr>
        <p:spPr>
          <a:xfrm>
            <a:off x="4726725" y="4588430"/>
            <a:ext cx="607275" cy="29573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88900" dist="63500" dir="66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lnSpc>
                <a:spcPct val="80000"/>
              </a:lnSpc>
            </a:pPr>
            <a:r>
              <a:rPr lang="en-US" sz="10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USB3</a:t>
            </a:r>
            <a:endParaRPr lang="en-US" sz="10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2" name="Rounded Rectangle 261"/>
          <p:cNvSpPr/>
          <p:nvPr/>
        </p:nvSpPr>
        <p:spPr>
          <a:xfrm>
            <a:off x="5531873" y="4588431"/>
            <a:ext cx="590628" cy="29573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88900" dist="63500" dir="66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lnSpc>
                <a:spcPct val="80000"/>
              </a:lnSpc>
            </a:pPr>
            <a:r>
              <a:rPr lang="en-US" sz="10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SPI 3x</a:t>
            </a:r>
          </a:p>
        </p:txBody>
      </p:sp>
      <p:sp>
        <p:nvSpPr>
          <p:cNvPr id="266" name="Rounded Rectangle 265"/>
          <p:cNvSpPr/>
          <p:nvPr/>
        </p:nvSpPr>
        <p:spPr>
          <a:xfrm>
            <a:off x="6747414" y="4592548"/>
            <a:ext cx="838200" cy="29602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88900" dist="63500" dir="66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1000" b="1" dirty="0" err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HyperLink</a:t>
            </a:r>
            <a:endParaRPr lang="en-US" sz="1000" b="1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US" sz="10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8x</a:t>
            </a:r>
            <a:endParaRPr lang="en-US" sz="10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8" name="Rounded Rectangle 267"/>
          <p:cNvSpPr/>
          <p:nvPr/>
        </p:nvSpPr>
        <p:spPr>
          <a:xfrm>
            <a:off x="7772400" y="4592548"/>
            <a:ext cx="808051" cy="30014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88900" dist="63500" dir="66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10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1GbE</a:t>
            </a:r>
          </a:p>
          <a:p>
            <a:pPr algn="ctr">
              <a:lnSpc>
                <a:spcPct val="80000"/>
              </a:lnSpc>
            </a:pPr>
            <a:r>
              <a:rPr lang="en-US" sz="10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4x</a:t>
            </a:r>
            <a:endParaRPr lang="en-US" sz="10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9" name="TextBox 268"/>
          <p:cNvSpPr txBox="1"/>
          <p:nvPr/>
        </p:nvSpPr>
        <p:spPr>
          <a:xfrm>
            <a:off x="4423725" y="4351640"/>
            <a:ext cx="15816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EMIF and IO</a:t>
            </a:r>
            <a:endParaRPr lang="en-US" sz="12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0" name="TextBox 269"/>
          <p:cNvSpPr txBox="1"/>
          <p:nvPr/>
        </p:nvSpPr>
        <p:spPr>
          <a:xfrm>
            <a:off x="6862121" y="4343400"/>
            <a:ext cx="197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High Speed </a:t>
            </a:r>
            <a:r>
              <a:rPr lang="en-US" sz="12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SerDes</a:t>
            </a: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Lanes</a:t>
            </a:r>
            <a:endParaRPr lang="en-US" sz="12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7" name="Content Placeholder 6"/>
          <p:cNvSpPr>
            <a:spLocks noGrp="1"/>
          </p:cNvSpPr>
          <p:nvPr>
            <p:ph idx="1"/>
          </p:nvPr>
        </p:nvSpPr>
        <p:spPr>
          <a:xfrm>
            <a:off x="381000" y="1066800"/>
            <a:ext cx="3204114" cy="4953000"/>
          </a:xfrm>
        </p:spPr>
        <p:txBody>
          <a:bodyPr lIns="36000" rIns="36000"/>
          <a:lstStyle/>
          <a:p>
            <a:pPr marL="177800" indent="-177800"/>
            <a:r>
              <a:rPr lang="en-US" sz="1400" b="1" dirty="0" smtClean="0"/>
              <a:t>Cores &amp; Memory</a:t>
            </a:r>
          </a:p>
          <a:p>
            <a:pPr marL="355600" lvl="1" indent="-177800"/>
            <a:r>
              <a:rPr lang="en-US" sz="1200" dirty="0" smtClean="0"/>
              <a:t>Four 1.4 GHz ARM Cortex A15 + Eight 1.4 GHz C66x (K2H12)</a:t>
            </a:r>
          </a:p>
          <a:p>
            <a:pPr marL="355600" lvl="1" indent="-177800"/>
            <a:r>
              <a:rPr lang="en-US" sz="1200" dirty="0" smtClean="0"/>
              <a:t>Two 1.4 GHz ARM Cortex A15 + Four 1.4 GHz C66x (K2H06)</a:t>
            </a:r>
          </a:p>
          <a:p>
            <a:pPr marL="355600" lvl="1" indent="-177800"/>
            <a:r>
              <a:rPr lang="en-US" sz="1200" dirty="0" smtClean="0"/>
              <a:t>18MB on chip memory w/ECC</a:t>
            </a:r>
          </a:p>
          <a:p>
            <a:pPr marL="355600" lvl="1" indent="-177800"/>
            <a:r>
              <a:rPr lang="en-US" sz="1200" dirty="0" smtClean="0"/>
              <a:t>2 x 72 bit DDR3 w/ECC, 10GB addressable memory, up to DIMM support </a:t>
            </a:r>
            <a:r>
              <a:rPr lang="en-US" sz="1200" dirty="0" err="1" smtClean="0"/>
              <a:t>upto</a:t>
            </a:r>
            <a:r>
              <a:rPr lang="en-US" sz="1200" dirty="0" smtClean="0"/>
              <a:t> 4 ranks</a:t>
            </a:r>
            <a:endParaRPr lang="en-US" sz="1400" dirty="0" smtClean="0"/>
          </a:p>
          <a:p>
            <a:pPr marL="177800" indent="-177800">
              <a:spcBef>
                <a:spcPts val="1200"/>
              </a:spcBef>
            </a:pPr>
            <a:r>
              <a:rPr lang="en-US" sz="1400" b="1" dirty="0" err="1" smtClean="0"/>
              <a:t>Multicore</a:t>
            </a:r>
            <a:r>
              <a:rPr lang="en-US" sz="1400" b="1" dirty="0" smtClean="0"/>
              <a:t> Infrastructure</a:t>
            </a:r>
          </a:p>
          <a:p>
            <a:pPr marL="355600" lvl="1" indent="-177800"/>
            <a:r>
              <a:rPr lang="en-US" sz="1200" dirty="0" smtClean="0"/>
              <a:t>Navigator with 16k queues, 3200 MIPS</a:t>
            </a:r>
          </a:p>
          <a:p>
            <a:pPr marL="355600" lvl="1" indent="-177800"/>
            <a:r>
              <a:rPr lang="en-US" sz="1200" dirty="0" smtClean="0"/>
              <a:t>2.2 </a:t>
            </a:r>
            <a:r>
              <a:rPr lang="en-US" sz="1200" dirty="0" err="1" smtClean="0"/>
              <a:t>Tbps</a:t>
            </a:r>
            <a:r>
              <a:rPr lang="en-US" sz="1200" dirty="0" smtClean="0"/>
              <a:t> Network on Chip</a:t>
            </a:r>
          </a:p>
          <a:p>
            <a:pPr marL="355600" lvl="1" indent="-177800"/>
            <a:r>
              <a:rPr lang="en-US" sz="1200" dirty="0" smtClean="0"/>
              <a:t>2.8 </a:t>
            </a:r>
            <a:r>
              <a:rPr lang="en-US" sz="1200" dirty="0" err="1" smtClean="0"/>
              <a:t>Tbps</a:t>
            </a:r>
            <a:r>
              <a:rPr lang="en-US" sz="1200" dirty="0" smtClean="0"/>
              <a:t> Shared Memory Controller</a:t>
            </a:r>
            <a:endParaRPr lang="en-US" sz="1200" dirty="0"/>
          </a:p>
          <a:p>
            <a:pPr marL="177800" indent="-177800">
              <a:spcBef>
                <a:spcPts val="1200"/>
              </a:spcBef>
            </a:pPr>
            <a:r>
              <a:rPr lang="en-US" sz="1400" b="1" dirty="0"/>
              <a:t>Switches</a:t>
            </a:r>
          </a:p>
          <a:p>
            <a:pPr marL="355600" lvl="1" indent="-177800"/>
            <a:r>
              <a:rPr lang="en-US" sz="1200" dirty="0" smtClean="0"/>
              <a:t>1GbE: </a:t>
            </a:r>
            <a:r>
              <a:rPr lang="en-US" sz="1200" dirty="0"/>
              <a:t>4 </a:t>
            </a:r>
            <a:r>
              <a:rPr lang="en-US" sz="1200" dirty="0" smtClean="0"/>
              <a:t>external port switch</a:t>
            </a:r>
            <a:endParaRPr lang="en-US" sz="1200" dirty="0"/>
          </a:p>
          <a:p>
            <a:pPr marL="177800" indent="-177800">
              <a:spcBef>
                <a:spcPts val="1200"/>
              </a:spcBef>
            </a:pPr>
            <a:r>
              <a:rPr lang="en-US" sz="1400" b="1" dirty="0"/>
              <a:t>Network, Transport </a:t>
            </a:r>
          </a:p>
          <a:p>
            <a:pPr marL="355600" lvl="1" indent="-177800"/>
            <a:r>
              <a:rPr lang="en-US" sz="1200" dirty="0"/>
              <a:t>1.5 </a:t>
            </a:r>
            <a:r>
              <a:rPr lang="en-US" sz="1200" dirty="0" err="1"/>
              <a:t>Mpps</a:t>
            </a:r>
            <a:r>
              <a:rPr lang="en-US" sz="1200" dirty="0"/>
              <a:t> @ full wire-rate</a:t>
            </a:r>
          </a:p>
          <a:p>
            <a:pPr marL="355600" lvl="1" indent="-177800"/>
            <a:r>
              <a:rPr lang="en-US" sz="1200" dirty="0"/>
              <a:t>Crypto: 6.4 </a:t>
            </a:r>
            <a:r>
              <a:rPr lang="en-US" sz="1200" dirty="0" err="1" smtClean="0"/>
              <a:t>Gbps</a:t>
            </a:r>
            <a:r>
              <a:rPr lang="en-US" sz="1200" dirty="0" smtClean="0"/>
              <a:t>, IPsec, SRTP</a:t>
            </a:r>
            <a:endParaRPr lang="en-US" sz="1200" dirty="0"/>
          </a:p>
          <a:p>
            <a:pPr marL="355600" lvl="1" indent="-177800"/>
            <a:r>
              <a:rPr lang="en-US" sz="1200" dirty="0"/>
              <a:t>Accelerate layer 2,3 and </a:t>
            </a:r>
            <a:r>
              <a:rPr lang="en-US" sz="1200" dirty="0" smtClean="0"/>
              <a:t>transport</a:t>
            </a:r>
          </a:p>
          <a:p>
            <a:pPr marL="177800" indent="-177800">
              <a:spcBef>
                <a:spcPts val="1200"/>
              </a:spcBef>
            </a:pPr>
            <a:r>
              <a:rPr lang="en-US" sz="1400" b="1" dirty="0" smtClean="0"/>
              <a:t>Connectivity – 134Gbps</a:t>
            </a:r>
            <a:endParaRPr lang="en-US" sz="1400" b="1" dirty="0"/>
          </a:p>
          <a:p>
            <a:pPr marL="355600" lvl="1" indent="-177800"/>
            <a:r>
              <a:rPr lang="en-US" sz="1200" dirty="0" err="1" smtClean="0"/>
              <a:t>HyperLink</a:t>
            </a:r>
            <a:r>
              <a:rPr lang="en-US" sz="1200" dirty="0" smtClean="0"/>
              <a:t>(100), </a:t>
            </a:r>
            <a:r>
              <a:rPr lang="en-US" sz="1200" dirty="0" err="1" smtClean="0"/>
              <a:t>PCIe</a:t>
            </a:r>
            <a:r>
              <a:rPr lang="en-US" sz="1200" dirty="0" smtClean="0"/>
              <a:t>(10), SRIO(20), 1GbE(4)</a:t>
            </a:r>
          </a:p>
          <a:p>
            <a:pPr marL="355600" lvl="1" indent="-177800">
              <a:buNone/>
            </a:pPr>
            <a:endParaRPr lang="en-US" sz="1200" dirty="0" smtClean="0"/>
          </a:p>
          <a:p>
            <a:pPr marL="355600" lvl="1" indent="-177800"/>
            <a:endParaRPr lang="en-US" sz="1200" dirty="0" smtClean="0"/>
          </a:p>
        </p:txBody>
      </p:sp>
      <p:sp>
        <p:nvSpPr>
          <p:cNvPr id="263" name="Rounded Rectangle 262"/>
          <p:cNvSpPr/>
          <p:nvPr/>
        </p:nvSpPr>
        <p:spPr>
          <a:xfrm>
            <a:off x="6755643" y="4950023"/>
            <a:ext cx="838200" cy="300143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88900" dist="63500" dir="66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10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SRIO</a:t>
            </a:r>
          </a:p>
          <a:p>
            <a:pPr algn="ctr">
              <a:lnSpc>
                <a:spcPct val="80000"/>
              </a:lnSpc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en-US" sz="10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x</a:t>
            </a:r>
            <a:endParaRPr lang="en-US" sz="10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4" name="Rounded Rectangle 263"/>
          <p:cNvSpPr/>
          <p:nvPr/>
        </p:nvSpPr>
        <p:spPr>
          <a:xfrm>
            <a:off x="7746243" y="4955609"/>
            <a:ext cx="838200" cy="300143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88900" dist="63500" dir="66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1000" b="1" dirty="0" err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PCIe</a:t>
            </a:r>
            <a:endParaRPr lang="en-US" sz="1000" b="1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US" sz="10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2x</a:t>
            </a:r>
            <a:endParaRPr lang="en-US" sz="10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5" name="Rounded Rectangle 274"/>
          <p:cNvSpPr/>
          <p:nvPr/>
        </p:nvSpPr>
        <p:spPr>
          <a:xfrm>
            <a:off x="3744686" y="1221173"/>
            <a:ext cx="5065681" cy="29136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88900" dist="63500" dir="66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Multicore Navigator</a:t>
            </a:r>
            <a:endParaRPr lang="en-US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80" name="Picture 61" descr="TI bug white copy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23658" y="1253752"/>
            <a:ext cx="214394" cy="223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91" name="Group 661"/>
          <p:cNvGrpSpPr/>
          <p:nvPr/>
        </p:nvGrpSpPr>
        <p:grpSpPr>
          <a:xfrm>
            <a:off x="3926498" y="1301545"/>
            <a:ext cx="490351" cy="131470"/>
            <a:chOff x="535159" y="1410568"/>
            <a:chExt cx="1488558" cy="184318"/>
          </a:xfrm>
        </p:grpSpPr>
        <p:cxnSp>
          <p:nvCxnSpPr>
            <p:cNvPr id="282" name="Straight Connector 281"/>
            <p:cNvCxnSpPr/>
            <p:nvPr/>
          </p:nvCxnSpPr>
          <p:spPr>
            <a:xfrm>
              <a:off x="535159" y="1594886"/>
              <a:ext cx="1488558" cy="0"/>
            </a:xfrm>
            <a:prstGeom prst="line">
              <a:avLst/>
            </a:prstGeom>
            <a:ln w="28575">
              <a:solidFill>
                <a:srgbClr val="FFC5C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>
              <a:off x="535159" y="1502727"/>
              <a:ext cx="1488558" cy="0"/>
            </a:xfrm>
            <a:prstGeom prst="line">
              <a:avLst/>
            </a:prstGeom>
            <a:ln w="28575">
              <a:solidFill>
                <a:srgbClr val="FFC5C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/>
            <p:nvPr/>
          </p:nvCxnSpPr>
          <p:spPr>
            <a:xfrm>
              <a:off x="535159" y="1410568"/>
              <a:ext cx="1488558" cy="0"/>
            </a:xfrm>
            <a:prstGeom prst="line">
              <a:avLst/>
            </a:prstGeom>
            <a:ln w="28575">
              <a:solidFill>
                <a:srgbClr val="FFC5C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5" name="TextBox 284"/>
          <p:cNvSpPr txBox="1"/>
          <p:nvPr/>
        </p:nvSpPr>
        <p:spPr>
          <a:xfrm>
            <a:off x="8308884" y="1240205"/>
            <a:ext cx="6065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 smtClean="0">
                <a:solidFill>
                  <a:schemeClr val="bg1"/>
                </a:solidFill>
                <a:latin typeface="Arial"/>
              </a:rPr>
              <a:t>28 nm</a:t>
            </a:r>
          </a:p>
        </p:txBody>
      </p:sp>
      <p:sp>
        <p:nvSpPr>
          <p:cNvPr id="287" name="Rounded Rectangle 286"/>
          <p:cNvSpPr/>
          <p:nvPr/>
        </p:nvSpPr>
        <p:spPr>
          <a:xfrm>
            <a:off x="3886200" y="4947378"/>
            <a:ext cx="612082" cy="29573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88900" dist="63500" dir="66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10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I2C 3x</a:t>
            </a:r>
          </a:p>
        </p:txBody>
      </p:sp>
      <p:sp>
        <p:nvSpPr>
          <p:cNvPr id="288" name="Rounded Rectangle 287"/>
          <p:cNvSpPr/>
          <p:nvPr/>
        </p:nvSpPr>
        <p:spPr>
          <a:xfrm>
            <a:off x="4693724" y="4951493"/>
            <a:ext cx="639820" cy="29573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88900" dist="63500" dir="66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10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UART 2x</a:t>
            </a:r>
          </a:p>
        </p:txBody>
      </p:sp>
      <p:sp>
        <p:nvSpPr>
          <p:cNvPr id="289" name="Rounded Rectangle 288"/>
          <p:cNvSpPr/>
          <p:nvPr/>
        </p:nvSpPr>
        <p:spPr>
          <a:xfrm>
            <a:off x="5531872" y="4951494"/>
            <a:ext cx="594347" cy="29573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88900" dist="63500" dir="66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10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GPIO 32x</a:t>
            </a:r>
          </a:p>
        </p:txBody>
      </p:sp>
      <p:sp>
        <p:nvSpPr>
          <p:cNvPr id="292" name="Rounded Rectangle 291"/>
          <p:cNvSpPr/>
          <p:nvPr/>
        </p:nvSpPr>
        <p:spPr>
          <a:xfrm>
            <a:off x="3733800" y="3601862"/>
            <a:ext cx="2286000" cy="284338"/>
          </a:xfrm>
          <a:prstGeom prst="roundRect">
            <a:avLst/>
          </a:prstGeom>
          <a:solidFill>
            <a:srgbClr val="8064A2"/>
          </a:solidFill>
          <a:ln>
            <a:noFill/>
          </a:ln>
          <a:effectLst>
            <a:outerShdw blurRad="88900" dist="63500" dir="66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1000" b="1" kern="0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6MB Shared SRAM</a:t>
            </a:r>
          </a:p>
        </p:txBody>
      </p:sp>
      <p:sp>
        <p:nvSpPr>
          <p:cNvPr id="293" name="TextBox 292"/>
          <p:cNvSpPr txBox="1"/>
          <p:nvPr/>
        </p:nvSpPr>
        <p:spPr>
          <a:xfrm>
            <a:off x="3802430" y="3043535"/>
            <a:ext cx="57329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011100</a:t>
            </a:r>
          </a:p>
          <a:p>
            <a:r>
              <a:rPr lang="en-US" sz="800" dirty="0" smtClean="0">
                <a:solidFill>
                  <a:schemeClr val="bg1"/>
                </a:solidFill>
              </a:rPr>
              <a:t>100010</a:t>
            </a:r>
          </a:p>
          <a:p>
            <a:r>
              <a:rPr lang="en-US" sz="800" dirty="0" smtClean="0">
                <a:solidFill>
                  <a:schemeClr val="bg1"/>
                </a:solidFill>
              </a:rPr>
              <a:t>001111</a:t>
            </a:r>
          </a:p>
        </p:txBody>
      </p:sp>
      <p:grpSp>
        <p:nvGrpSpPr>
          <p:cNvPr id="294" name="Group 106"/>
          <p:cNvGrpSpPr/>
          <p:nvPr/>
        </p:nvGrpSpPr>
        <p:grpSpPr>
          <a:xfrm>
            <a:off x="3886200" y="4401080"/>
            <a:ext cx="228599" cy="152400"/>
            <a:chOff x="6615486" y="1980537"/>
            <a:chExt cx="669234" cy="405516"/>
          </a:xfrm>
        </p:grpSpPr>
        <p:sp>
          <p:nvSpPr>
            <p:cNvPr id="305" name="Down Arrow 304"/>
            <p:cNvSpPr/>
            <p:nvPr/>
          </p:nvSpPr>
          <p:spPr>
            <a:xfrm>
              <a:off x="6615486" y="1980537"/>
              <a:ext cx="349858" cy="405516"/>
            </a:xfrm>
            <a:prstGeom prst="down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06" name="Down Arrow 305"/>
            <p:cNvSpPr/>
            <p:nvPr/>
          </p:nvSpPr>
          <p:spPr>
            <a:xfrm rot="10800000">
              <a:off x="6934862" y="1980537"/>
              <a:ext cx="349858" cy="405516"/>
            </a:xfrm>
            <a:prstGeom prst="down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95" name="Group 106"/>
          <p:cNvGrpSpPr/>
          <p:nvPr/>
        </p:nvGrpSpPr>
        <p:grpSpPr>
          <a:xfrm>
            <a:off x="6553201" y="4401080"/>
            <a:ext cx="228599" cy="152400"/>
            <a:chOff x="6615486" y="1980537"/>
            <a:chExt cx="669234" cy="405516"/>
          </a:xfrm>
        </p:grpSpPr>
        <p:sp>
          <p:nvSpPr>
            <p:cNvPr id="308" name="Down Arrow 307"/>
            <p:cNvSpPr/>
            <p:nvPr/>
          </p:nvSpPr>
          <p:spPr>
            <a:xfrm>
              <a:off x="6615486" y="1980537"/>
              <a:ext cx="349858" cy="405516"/>
            </a:xfrm>
            <a:prstGeom prst="down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09" name="Down Arrow 308"/>
            <p:cNvSpPr/>
            <p:nvPr/>
          </p:nvSpPr>
          <p:spPr>
            <a:xfrm rot="10800000">
              <a:off x="6934862" y="1980537"/>
              <a:ext cx="349858" cy="405516"/>
            </a:xfrm>
            <a:prstGeom prst="down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272" name="Picture 271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124200"/>
            <a:ext cx="435501" cy="34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96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XTCIEVMK2X-no_socke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649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52400" y="3649086"/>
            <a:ext cx="8915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1400" dirty="0" smtClean="0"/>
              <a:t> Texas Instruments' eight-core DSP+ four ARM core SoC (66AK2H12)</a:t>
            </a:r>
          </a:p>
          <a:p>
            <a:pPr>
              <a:buFontTx/>
              <a:buChar char="•"/>
            </a:pPr>
            <a:r>
              <a:rPr lang="en-US" sz="1400" dirty="0" smtClean="0"/>
              <a:t> 1024/2048 Mbytes of DDR3-1600 Memory on board </a:t>
            </a:r>
          </a:p>
          <a:p>
            <a:pPr>
              <a:buFontTx/>
              <a:buChar char="•"/>
            </a:pPr>
            <a:r>
              <a:rPr lang="en-US" sz="1400" dirty="0" smtClean="0"/>
              <a:t> 2048 Mbytes of DDR3-1333 ECC SO-DIMM </a:t>
            </a:r>
          </a:p>
          <a:p>
            <a:pPr>
              <a:buFontTx/>
              <a:buChar char="•"/>
            </a:pPr>
            <a:r>
              <a:rPr lang="en-US" sz="1400" dirty="0" smtClean="0"/>
              <a:t> 512 Mbytes of NAND Flash </a:t>
            </a:r>
          </a:p>
          <a:p>
            <a:pPr>
              <a:buFontTx/>
              <a:buChar char="•"/>
            </a:pPr>
            <a:r>
              <a:rPr lang="en-US" sz="1400" dirty="0" smtClean="0"/>
              <a:t> 16MB SPI NOR FLASH </a:t>
            </a:r>
          </a:p>
          <a:p>
            <a:pPr>
              <a:buFontTx/>
              <a:buChar char="•"/>
            </a:pPr>
            <a:r>
              <a:rPr lang="en-US" sz="1400" dirty="0" smtClean="0"/>
              <a:t> Four Gigabit Ethernet ports supporting 10/100/1000 Mbps data-rate – two on AMC connector and two RJ-45 connector </a:t>
            </a:r>
          </a:p>
          <a:p>
            <a:pPr>
              <a:buFontTx/>
              <a:buChar char="•"/>
            </a:pPr>
            <a:r>
              <a:rPr lang="en-US" sz="1400" dirty="0" smtClean="0"/>
              <a:t> 170 pin B+ style AMC Interface containing SRIO, PCIe, Gigabit Ethernet, AIF2 and TDM </a:t>
            </a:r>
          </a:p>
          <a:p>
            <a:pPr>
              <a:buFontTx/>
              <a:buChar char="•"/>
            </a:pPr>
            <a:r>
              <a:rPr lang="en-US" sz="1400" dirty="0" smtClean="0"/>
              <a:t> TWO 160 pin ZD+ style </a:t>
            </a:r>
            <a:r>
              <a:rPr lang="en-US" sz="1400" dirty="0" err="1" smtClean="0"/>
              <a:t>uRTM</a:t>
            </a:r>
            <a:r>
              <a:rPr lang="en-US" sz="1400" dirty="0" smtClean="0"/>
              <a:t> Interface containing </a:t>
            </a:r>
            <a:r>
              <a:rPr lang="en-US" sz="1400" dirty="0" err="1" smtClean="0"/>
              <a:t>HyperLink</a:t>
            </a:r>
            <a:r>
              <a:rPr lang="en-US" sz="1400" dirty="0" smtClean="0"/>
              <a:t>, AIF2 ,XGMII (not supported all EVMs) </a:t>
            </a:r>
          </a:p>
          <a:p>
            <a:pPr>
              <a:buFontTx/>
              <a:buChar char="•"/>
            </a:pPr>
            <a:r>
              <a:rPr lang="en-US" sz="1400" dirty="0" smtClean="0"/>
              <a:t> 128K-byte I2C EEPROM for booting </a:t>
            </a:r>
          </a:p>
          <a:p>
            <a:pPr>
              <a:buFontTx/>
              <a:buChar char="•"/>
            </a:pPr>
            <a:r>
              <a:rPr lang="en-US" sz="1400" dirty="0" smtClean="0"/>
              <a:t>  4 User LEDs, 1 Banks of DIP Switches and 3 Software-controlled LEDs </a:t>
            </a:r>
          </a:p>
          <a:p>
            <a:pPr>
              <a:buFontTx/>
              <a:buChar char="•"/>
            </a:pPr>
            <a:r>
              <a:rPr lang="en-US" sz="1400" dirty="0" smtClean="0"/>
              <a:t> Two RS232 Serial interface on 4-Pin header or UART over mini-USB connector </a:t>
            </a:r>
          </a:p>
        </p:txBody>
      </p:sp>
    </p:spTree>
    <p:extLst>
      <p:ext uri="{BB962C8B-B14F-4D97-AF65-F5344CB8AC3E}">
        <p14:creationId xmlns:p14="http://schemas.microsoft.com/office/powerpoint/2010/main" val="155140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33375" y="1047750"/>
            <a:ext cx="8467725" cy="4946650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HPC Introduction</a:t>
            </a:r>
          </a:p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Keystone 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Architecture</a:t>
            </a:r>
          </a:p>
          <a:p>
            <a:pPr lvl="1"/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66AK2H12 and EVM</a:t>
            </a:r>
          </a:p>
          <a:p>
            <a:r>
              <a:rPr lang="en-US" dirty="0"/>
              <a:t>Multicore Software Development </a:t>
            </a:r>
            <a:r>
              <a:rPr lang="en-US" dirty="0" smtClean="0"/>
              <a:t>Kit</a:t>
            </a:r>
          </a:p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Programming Models</a:t>
            </a:r>
          </a:p>
          <a:p>
            <a:pPr lvl="1"/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 brief history of expression APIs/languages</a:t>
            </a:r>
          </a:p>
          <a:p>
            <a:pPr lvl="1"/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Keystone II Examples</a:t>
            </a:r>
          </a:p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Executive Summary</a:t>
            </a:r>
          </a:p>
          <a:p>
            <a:pPr lvl="1"/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Open MPI,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OpenMP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OpenMP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Accelerator and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OpenCL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 Libraries</a:t>
            </a:r>
          </a:p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Getting Started Guide/Next steps</a:t>
            </a:r>
          </a:p>
          <a:p>
            <a:endParaRPr lang="en-US" b="1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4BCDE72-A0F2-44BC-9216-26AA6ECC44E8}" type="slidenum">
              <a:rPr lang="en-US"/>
              <a:pPr eaLnBrk="1" hangingPunct="1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80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Multicore Software Development Kit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0E060-3F75-4CF4-AE0C-966B624F09D7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6" name="Picture 2" descr="http://processors.wiki.ti.com/images/e/e5/Multicore_Software_Dev_Kit_New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5"/>
          <a:stretch/>
        </p:blipFill>
        <p:spPr bwMode="auto">
          <a:xfrm>
            <a:off x="432021" y="1063254"/>
            <a:ext cx="8267700" cy="493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29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Multicore Software Development Kit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The Multicore Software Development Kit (MCSDK) provides foundational software for TI </a:t>
            </a:r>
            <a:r>
              <a:rPr lang="en-US" sz="1800" dirty="0" err="1"/>
              <a:t>KeyStone</a:t>
            </a:r>
            <a:r>
              <a:rPr lang="en-US" sz="1800" dirty="0"/>
              <a:t> II platforms, by encapsulating a collection of software elements and tools for both the A15 and the </a:t>
            </a:r>
            <a:r>
              <a:rPr lang="en-US" sz="1800" dirty="0" smtClean="0"/>
              <a:t>DSP.</a:t>
            </a:r>
          </a:p>
          <a:p>
            <a:r>
              <a:rPr lang="en-US" sz="1800" dirty="0" smtClean="0"/>
              <a:t>MCSDK-HPC </a:t>
            </a:r>
            <a:r>
              <a:rPr lang="en-US" sz="1800" dirty="0"/>
              <a:t>(High Performance Computing), built as an add-on on top of the foundational MCSDK, provides HPC specific software modules and algorithm libraries along with several out of box sample applications. </a:t>
            </a:r>
            <a:r>
              <a:rPr lang="en-US" sz="1800" dirty="0" smtClean="0"/>
              <a:t>SDKs </a:t>
            </a:r>
            <a:r>
              <a:rPr lang="en-US" sz="1800" dirty="0"/>
              <a:t>together provides complete development environment [A15 + DSP] to offload HPC applications to TI C66x multi-core DSPs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Key components provided by MCSDK-HPC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97BBF-F38B-48F6-AEEA-EBD02CA9A5C4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097007"/>
              </p:ext>
            </p:extLst>
          </p:nvPr>
        </p:nvGraphicFramePr>
        <p:xfrm>
          <a:off x="471054" y="3879275"/>
          <a:ext cx="8201891" cy="2115129"/>
        </p:xfrm>
        <a:graphic>
          <a:graphicData uri="http://schemas.openxmlformats.org/drawingml/2006/table">
            <a:tbl>
              <a:tblPr/>
              <a:tblGrid>
                <a:gridCol w="1595080"/>
                <a:gridCol w="6606811"/>
              </a:tblGrid>
              <a:tr h="313217">
                <a:tc>
                  <a:txBody>
                    <a:bodyPr/>
                    <a:lstStyle/>
                    <a:p>
                      <a:r>
                        <a:rPr lang="en-US" sz="1200" b="1" dirty="0"/>
                        <a:t>Category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Details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701011">
                <a:tc>
                  <a:txBody>
                    <a:bodyPr/>
                    <a:lstStyle/>
                    <a:p>
                      <a:r>
                        <a:rPr lang="en-US" sz="1200" dirty="0" err="1"/>
                        <a:t>OpenCL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OpenCL</a:t>
                      </a:r>
                      <a:r>
                        <a:rPr lang="en-US" sz="1200" dirty="0"/>
                        <a:t> (Open Computing Language) is a multi-vendor open standard for general-purpose parallel programming of heterogeneous systems that include CPUs, DSPs and other processors. </a:t>
                      </a:r>
                      <a:r>
                        <a:rPr lang="en-US" sz="1200" dirty="0" err="1"/>
                        <a:t>OpenCL</a:t>
                      </a:r>
                      <a:r>
                        <a:rPr lang="en-US" sz="1200" dirty="0"/>
                        <a:t> is used to dispatch tasks from A15 to DSP cores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739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Open MP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 DSP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OpenMP</a:t>
                      </a:r>
                      <a:r>
                        <a:rPr lang="en-US" sz="1200" dirty="0"/>
                        <a:t> is the de facto industry standard for shared memory parallel programming. Use </a:t>
                      </a:r>
                      <a:r>
                        <a:rPr lang="en-US" sz="1200" dirty="0" err="1"/>
                        <a:t>OpenMP</a:t>
                      </a:r>
                      <a:r>
                        <a:rPr lang="en-US" sz="1200" dirty="0"/>
                        <a:t> to achieve parallelism across DSP cores.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3508">
                <a:tc>
                  <a:txBody>
                    <a:bodyPr/>
                    <a:lstStyle/>
                    <a:p>
                      <a:r>
                        <a:rPr lang="en-US" sz="1200" dirty="0" err="1"/>
                        <a:t>OpenMPI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Run on A15 cluster and use </a:t>
                      </a:r>
                      <a:r>
                        <a:rPr lang="en-US" sz="1200" dirty="0" err="1"/>
                        <a:t>OpenMPI</a:t>
                      </a:r>
                      <a:r>
                        <a:rPr lang="en-US" sz="1200" dirty="0"/>
                        <a:t> to allow multiple K2H nodes to communicate and collaborate.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1098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Multicore Software Development Kit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Task distribution to different compute nodes </a:t>
            </a:r>
          </a:p>
          <a:p>
            <a:r>
              <a:rPr lang="en-US" sz="2800" dirty="0" smtClean="0"/>
              <a:t>Communication between compute nodes</a:t>
            </a:r>
          </a:p>
          <a:p>
            <a:r>
              <a:rPr lang="en-US" sz="2800" dirty="0"/>
              <a:t>High throughput I/O for data </a:t>
            </a:r>
            <a:r>
              <a:rPr lang="en-US" sz="2800" dirty="0" smtClean="0"/>
              <a:t>exchange </a:t>
            </a:r>
            <a:endParaRPr lang="en-US" sz="2800" dirty="0"/>
          </a:p>
          <a:p>
            <a:r>
              <a:rPr lang="en-US" sz="2800" dirty="0" smtClean="0"/>
              <a:t>Data share and movement </a:t>
            </a:r>
          </a:p>
          <a:p>
            <a:r>
              <a:rPr lang="en-US" sz="2800" dirty="0" smtClean="0"/>
              <a:t>Compute resource management </a:t>
            </a:r>
          </a:p>
          <a:p>
            <a:r>
              <a:rPr lang="en-US" sz="2800" dirty="0" smtClean="0"/>
              <a:t>Data Synchronization</a:t>
            </a:r>
            <a:r>
              <a:rPr lang="en-US" sz="2800" dirty="0"/>
              <a:t> </a:t>
            </a:r>
            <a:endParaRPr lang="en-US" sz="2800" dirty="0" smtClean="0"/>
          </a:p>
          <a:p>
            <a:r>
              <a:rPr lang="en-US" sz="2800" dirty="0" smtClean="0"/>
              <a:t>Task distribution for multi-core processors </a:t>
            </a:r>
            <a:endParaRPr lang="en-US" sz="2800" dirty="0"/>
          </a:p>
          <a:p>
            <a:r>
              <a:rPr lang="en-US" sz="2800" dirty="0"/>
              <a:t>Parallelism program on multi-core processors </a:t>
            </a:r>
            <a:r>
              <a:rPr lang="en-US" sz="2800" dirty="0" smtClean="0"/>
              <a:t> </a:t>
            </a:r>
            <a:endParaRPr lang="en-US" sz="2800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97BBF-F38B-48F6-AEEA-EBD02CA9A5C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ight Brace 4"/>
          <p:cNvSpPr/>
          <p:nvPr/>
        </p:nvSpPr>
        <p:spPr>
          <a:xfrm>
            <a:off x="7575439" y="1373877"/>
            <a:ext cx="276628" cy="2616231"/>
          </a:xfrm>
          <a:prstGeom prst="rightBrace">
            <a:avLst>
              <a:gd name="adj1" fmla="val 45061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906327" y="2497327"/>
            <a:ext cx="12376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OpenMPI</a:t>
            </a:r>
            <a:endParaRPr lang="en-US" sz="1600" dirty="0"/>
          </a:p>
        </p:txBody>
      </p:sp>
      <p:sp>
        <p:nvSpPr>
          <p:cNvPr id="8" name="Right Brace 7"/>
          <p:cNvSpPr/>
          <p:nvPr/>
        </p:nvSpPr>
        <p:spPr>
          <a:xfrm>
            <a:off x="7758920" y="2959712"/>
            <a:ext cx="360218" cy="2110570"/>
          </a:xfrm>
          <a:prstGeom prst="rightBrace">
            <a:avLst>
              <a:gd name="adj1" fmla="val 39367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091052" y="3845720"/>
            <a:ext cx="10529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OpenCL</a:t>
            </a:r>
            <a:endParaRPr lang="en-US" sz="1600" dirty="0"/>
          </a:p>
        </p:txBody>
      </p:sp>
      <p:sp>
        <p:nvSpPr>
          <p:cNvPr id="10" name="Right Brace 9"/>
          <p:cNvSpPr/>
          <p:nvPr/>
        </p:nvSpPr>
        <p:spPr>
          <a:xfrm>
            <a:off x="7969046" y="4414500"/>
            <a:ext cx="300184" cy="655782"/>
          </a:xfrm>
          <a:prstGeom prst="rightBrace">
            <a:avLst>
              <a:gd name="adj1" fmla="val 33847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193816" y="4573114"/>
            <a:ext cx="1035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OpenMP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1108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Multicore Software Development Kit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914400" y="1066800"/>
            <a:ext cx="2890696" cy="4495800"/>
            <a:chOff x="4800600" y="914400"/>
            <a:chExt cx="2890696" cy="4495800"/>
          </a:xfrm>
        </p:grpSpPr>
        <p:sp>
          <p:nvSpPr>
            <p:cNvPr id="6" name="Rounded Rectangle 5"/>
            <p:cNvSpPr/>
            <p:nvPr/>
          </p:nvSpPr>
          <p:spPr>
            <a:xfrm>
              <a:off x="4800600" y="914400"/>
              <a:ext cx="2890696" cy="449580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105400" y="4159310"/>
              <a:ext cx="2262046" cy="1060389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714999" y="4648200"/>
              <a:ext cx="1599257" cy="2286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FFFFFF"/>
                  </a:solidFill>
                </a:rPr>
                <a:t>OpenMP</a:t>
              </a:r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715000" y="4876800"/>
              <a:ext cx="1599256" cy="2286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FFFFFF"/>
                  </a:solidFill>
                </a:rPr>
                <a:t>Run-time</a:t>
              </a:r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710096" y="4400550"/>
              <a:ext cx="533400" cy="2286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rgbClr val="FFFFFF"/>
                  </a:solidFill>
                </a:rPr>
                <a:t>Kernel</a:t>
              </a:r>
              <a:endParaRPr lang="en-US" sz="800" dirty="0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243496" y="4400550"/>
              <a:ext cx="533400" cy="2286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rgbClr val="FFFFFF"/>
                  </a:solidFill>
                </a:rPr>
                <a:t>Kernel</a:t>
              </a:r>
              <a:endParaRPr lang="en-US" sz="800" dirty="0">
                <a:solidFill>
                  <a:srgbClr val="FFFFFF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780857" y="4400550"/>
              <a:ext cx="533400" cy="2286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rgbClr val="FFFFFF"/>
                  </a:solidFill>
                </a:rPr>
                <a:t>Kernel</a:t>
              </a:r>
              <a:endParaRPr lang="en-US" sz="800" dirty="0">
                <a:solidFill>
                  <a:srgbClr val="FFFFFF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4945862" y="4461880"/>
              <a:ext cx="10668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C66x subsystem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105400" y="1143000"/>
              <a:ext cx="2208857" cy="2514600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105400" y="3352800"/>
              <a:ext cx="2208857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IPC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16200000">
              <a:off x="6818957" y="2857500"/>
              <a:ext cx="685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IPC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410200" y="2132110"/>
              <a:ext cx="1447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A15 SMP Linux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105400" y="2971800"/>
              <a:ext cx="762000" cy="3810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err="1" smtClean="0">
                  <a:solidFill>
                    <a:srgbClr val="000000"/>
                  </a:solidFill>
                </a:rPr>
                <a:t>OpenCL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6243496" y="2476500"/>
              <a:ext cx="762000" cy="3810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rgbClr val="000000"/>
                  </a:solidFill>
                </a:rPr>
                <a:t>MPI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5105400" y="1066800"/>
            <a:ext cx="2890696" cy="450447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410200" y="4320386"/>
            <a:ext cx="2262046" cy="106038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19799" y="4809276"/>
            <a:ext cx="1599257" cy="228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OpenMP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19800" y="5037876"/>
            <a:ext cx="1599256" cy="228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Run-time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14896" y="4561626"/>
            <a:ext cx="533400" cy="228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rgbClr val="FFFFFF"/>
                </a:solidFill>
              </a:rPr>
              <a:t>Kernel</a:t>
            </a:r>
            <a:endParaRPr lang="en-US" sz="800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48296" y="4561626"/>
            <a:ext cx="533400" cy="228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rgbClr val="FFFFFF"/>
                </a:solidFill>
              </a:rPr>
              <a:t>Kernel</a:t>
            </a:r>
            <a:endParaRPr lang="en-US" sz="800" dirty="0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085657" y="4561626"/>
            <a:ext cx="533400" cy="228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rgbClr val="FFFFFF"/>
                </a:solidFill>
              </a:rPr>
              <a:t>Kernel</a:t>
            </a:r>
            <a:endParaRPr lang="en-US" sz="800" dirty="0">
              <a:solidFill>
                <a:srgbClr val="FFFF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6200000">
            <a:off x="5250662" y="4622956"/>
            <a:ext cx="1066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C66x subsystem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410200" y="1295400"/>
            <a:ext cx="2208857" cy="252327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410200" y="3513876"/>
            <a:ext cx="2208857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IPC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16200000">
            <a:off x="5219700" y="3009899"/>
            <a:ext cx="685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IPC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817323" y="2293186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A15 SMP Linux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857056" y="3127969"/>
            <a:ext cx="762000" cy="381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 smtClean="0">
                <a:solidFill>
                  <a:srgbClr val="000000"/>
                </a:solidFill>
              </a:rPr>
              <a:t>OpenCL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715000" y="2605113"/>
            <a:ext cx="762000" cy="381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MPI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161357" y="394237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DE0000"/>
                </a:solidFill>
              </a:rPr>
              <a:t>K2H</a:t>
            </a:r>
            <a:endParaRPr lang="en-US" b="1" dirty="0">
              <a:solidFill>
                <a:srgbClr val="DE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05400" y="3951055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DE0000"/>
                </a:solidFill>
              </a:rPr>
              <a:t>K2H</a:t>
            </a:r>
            <a:endParaRPr lang="en-US" b="1" dirty="0">
              <a:solidFill>
                <a:srgbClr val="DE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50302" y="3862843"/>
            <a:ext cx="11403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Shared memory/Navigator</a:t>
            </a:r>
            <a:endParaRPr lang="en-US" sz="800" dirty="0">
              <a:solidFill>
                <a:srgbClr val="000000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1750302" y="3818676"/>
            <a:ext cx="0" cy="493034"/>
          </a:xfrm>
          <a:prstGeom prst="straightConnector1">
            <a:avLst/>
          </a:prstGeom>
          <a:ln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1524000" y="2057400"/>
            <a:ext cx="0" cy="1070569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894657" y="2057400"/>
            <a:ext cx="0" cy="547713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867400" y="2057400"/>
            <a:ext cx="0" cy="547713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941302" y="3862843"/>
            <a:ext cx="11403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Shared memory/Navigator</a:t>
            </a:r>
            <a:endParaRPr lang="en-US" sz="800" dirty="0">
              <a:solidFill>
                <a:srgbClr val="000000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5941302" y="3818676"/>
            <a:ext cx="0" cy="493034"/>
          </a:xfrm>
          <a:prstGeom prst="straightConnector1">
            <a:avLst/>
          </a:prstGeom>
          <a:ln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32" idx="0"/>
          </p:cNvCxnSpPr>
          <p:nvPr/>
        </p:nvCxnSpPr>
        <p:spPr>
          <a:xfrm>
            <a:off x="7238056" y="2057400"/>
            <a:ext cx="0" cy="1070569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191000" y="2447074"/>
            <a:ext cx="7988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Ethernet</a:t>
            </a:r>
            <a:endParaRPr lang="en-US" sz="1100" dirty="0">
              <a:solidFill>
                <a:srgbClr val="000000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3428057" y="2986113"/>
            <a:ext cx="1982143" cy="9452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3428057" y="3302607"/>
            <a:ext cx="1982144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3119296" y="2708684"/>
            <a:ext cx="2595704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191000" y="2733955"/>
            <a:ext cx="7988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Hyperlink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191000" y="3040997"/>
            <a:ext cx="7988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SRIO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1446857" y="1447800"/>
            <a:ext cx="5905500" cy="609600"/>
          </a:xfrm>
          <a:prstGeom prst="roundRect">
            <a:avLst/>
          </a:prstGeom>
          <a:solidFill>
            <a:schemeClr val="accent3">
              <a:lumMod val="40000"/>
              <a:lumOff val="60000"/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HPC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Application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62229" y="5762847"/>
            <a:ext cx="1609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Node 0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5784062" y="5762847"/>
            <a:ext cx="1609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Node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43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26837" y="609600"/>
            <a:ext cx="88409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encrypted-tbn2.gstatic.com/images?q=tbn:ANd9GcRA--qjN-4uFDOg2Rh8tQ0qErt-9Q-5EgU4IKnahs3RhKa15Yw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637" y="152400"/>
            <a:ext cx="535163" cy="44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I stacked logo 2 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154"/>
            <a:ext cx="1067316" cy="42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0"/>
            <a:ext cx="731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Vijaya" pitchFamily="34" charset="0"/>
                <a:cs typeface="Vijaya" pitchFamily="34" charset="0"/>
              </a:rPr>
              <a:t>Multicore Software Development Kit (MCSDK) for High Performance Computing (HPC) Applications</a:t>
            </a:r>
            <a:endParaRPr lang="en-US" sz="1600" b="1" dirty="0">
              <a:latin typeface="Vijaya" pitchFamily="34" charset="0"/>
              <a:cs typeface="Vijay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256401"/>
            <a:ext cx="693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Multinode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FFT using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OpenMPI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OpenCL and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OpenMP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using TCIC6636K2H Platform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2667000"/>
            <a:ext cx="434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 smtClean="0"/>
              <a:t>Demo1</a:t>
            </a:r>
            <a:r>
              <a:rPr lang="en-US" sz="1200" b="1" dirty="0" smtClean="0"/>
              <a:t>:</a:t>
            </a:r>
            <a:r>
              <a:rPr lang="en-US" sz="1200" dirty="0" smtClean="0"/>
              <a:t> </a:t>
            </a:r>
            <a:r>
              <a:rPr lang="en-US" sz="1200" dirty="0" err="1" smtClean="0"/>
              <a:t>Multinode</a:t>
            </a:r>
            <a:r>
              <a:rPr lang="en-US" sz="1200" dirty="0" smtClean="0"/>
              <a:t> computation for </a:t>
            </a:r>
            <a:r>
              <a:rPr lang="en-US" sz="1200" b="1" dirty="0" smtClean="0"/>
              <a:t>large-size (64K) FFTs</a:t>
            </a:r>
            <a:endParaRPr lang="en-US" sz="1400" b="1" u="sng" dirty="0"/>
          </a:p>
          <a:p>
            <a:pPr marL="171450" indent="-171450" algn="just">
              <a:buFont typeface="Arial" pitchFamily="34" charset="0"/>
              <a:buChar char="•"/>
            </a:pPr>
            <a:r>
              <a:rPr lang="en-US" sz="1200" b="1" dirty="0" err="1" smtClean="0"/>
              <a:t>OpenMPI</a:t>
            </a:r>
            <a:r>
              <a:rPr lang="en-US" sz="1200" b="1" dirty="0" smtClean="0"/>
              <a:t>:</a:t>
            </a:r>
            <a:r>
              <a:rPr lang="en-US" sz="1200" dirty="0" smtClean="0"/>
              <a:t> Between SOC Nodes. I/O files are on NFS and shared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en-US" sz="1200" b="1" dirty="0" smtClean="0"/>
              <a:t>OpenCL:</a:t>
            </a:r>
            <a:r>
              <a:rPr lang="en-US" sz="1200" dirty="0" smtClean="0"/>
              <a:t> For A15 </a:t>
            </a:r>
            <a:r>
              <a:rPr lang="en-US" sz="1200" dirty="0" smtClean="0">
                <a:sym typeface="Wingdings" pitchFamily="2" charset="2"/>
              </a:rPr>
              <a:t> C66x. </a:t>
            </a:r>
            <a:r>
              <a:rPr lang="en-US" sz="1200" dirty="0" smtClean="0"/>
              <a:t>A15 in each node reads 64K chunks from the shared input file and dispatches to C66x (</a:t>
            </a:r>
            <a:r>
              <a:rPr lang="en-US" sz="1200" dirty="0"/>
              <a:t>as if </a:t>
            </a:r>
            <a:r>
              <a:rPr lang="en-US" sz="1200" dirty="0" smtClean="0"/>
              <a:t>there is 1 accelerator). All 8 cores are working on the same FFT. Results are written to output file on NFS</a:t>
            </a:r>
            <a:endParaRPr lang="en-US" sz="1200" b="1" dirty="0"/>
          </a:p>
          <a:p>
            <a:pPr marL="171450" indent="-171450" algn="just">
              <a:buFont typeface="Arial" pitchFamily="34" charset="0"/>
              <a:buChar char="•"/>
            </a:pPr>
            <a:r>
              <a:rPr lang="en-US" sz="1200" b="1" dirty="0" err="1" smtClean="0"/>
              <a:t>OpenMP</a:t>
            </a:r>
            <a:r>
              <a:rPr lang="en-US" sz="1200" dirty="0" smtClean="0"/>
              <a:t>: Between 8 C66x cores, to parallelize FFT execution</a:t>
            </a:r>
            <a:endParaRPr lang="en-US" sz="1200" b="1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226837" y="4602540"/>
            <a:ext cx="43451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 smtClean="0"/>
              <a:t>Demo2</a:t>
            </a:r>
            <a:r>
              <a:rPr lang="en-US" sz="1200" b="1" dirty="0" smtClean="0"/>
              <a:t>:</a:t>
            </a:r>
            <a:r>
              <a:rPr lang="en-US" sz="1200" dirty="0" smtClean="0"/>
              <a:t> </a:t>
            </a:r>
            <a:r>
              <a:rPr lang="en-US" sz="1200" dirty="0" err="1" smtClean="0"/>
              <a:t>Multinode</a:t>
            </a:r>
            <a:r>
              <a:rPr lang="en-US" sz="1200" dirty="0" smtClean="0"/>
              <a:t> computation for </a:t>
            </a:r>
            <a:r>
              <a:rPr lang="en-US" sz="1200" b="1" dirty="0" smtClean="0"/>
              <a:t>small-size (512) FFTs</a:t>
            </a:r>
            <a:endParaRPr lang="en-US" sz="1400" b="1" u="sng" dirty="0"/>
          </a:p>
          <a:p>
            <a:pPr marL="171450" indent="-171450" algn="just">
              <a:buFont typeface="Arial" pitchFamily="34" charset="0"/>
              <a:buChar char="•"/>
            </a:pPr>
            <a:r>
              <a:rPr lang="en-US" sz="1200" b="1" dirty="0" err="1" smtClean="0"/>
              <a:t>OpenMPI</a:t>
            </a:r>
            <a:r>
              <a:rPr lang="en-US" sz="1200" b="1" dirty="0" smtClean="0"/>
              <a:t>:</a:t>
            </a:r>
            <a:r>
              <a:rPr lang="en-US" sz="1200" dirty="0"/>
              <a:t> Between SOC Nodes. I/O files are on NFS and shared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en-US" sz="1200" b="1" dirty="0" smtClean="0"/>
              <a:t>OpenCL: </a:t>
            </a:r>
            <a:r>
              <a:rPr lang="en-US" sz="1200" dirty="0" smtClean="0"/>
              <a:t>For A15</a:t>
            </a:r>
            <a:r>
              <a:rPr lang="en-US" sz="1200" dirty="0" smtClean="0">
                <a:sym typeface="Wingdings" pitchFamily="2" charset="2"/>
              </a:rPr>
              <a:t>C66x. </a:t>
            </a:r>
            <a:r>
              <a:rPr lang="en-US" sz="1200" dirty="0"/>
              <a:t>A15 in each node reads 64K chunks from the shared input file and dispatches to C66x (as if there </a:t>
            </a:r>
            <a:r>
              <a:rPr lang="en-US" sz="1200" dirty="0" smtClean="0"/>
              <a:t>are 8 accelerators). Each core works on a different FFT. OpenCL takes into account for out of order execution between cores. </a:t>
            </a:r>
            <a:r>
              <a:rPr lang="en-US" sz="1200" dirty="0"/>
              <a:t>Results are written to output file on </a:t>
            </a:r>
            <a:r>
              <a:rPr lang="en-US" sz="1200" dirty="0" smtClean="0"/>
              <a:t>NFS.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en-US" sz="1200" b="1" dirty="0" err="1" smtClean="0"/>
              <a:t>OpenMP</a:t>
            </a:r>
            <a:r>
              <a:rPr lang="en-US" sz="1200" b="1" dirty="0" smtClean="0"/>
              <a:t>: </a:t>
            </a:r>
            <a:r>
              <a:rPr lang="en-US" sz="1200" dirty="0" smtClean="0"/>
              <a:t>Not used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6836" y="716340"/>
            <a:ext cx="43451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u="sng" dirty="0" smtClean="0"/>
              <a:t>Overview</a:t>
            </a:r>
            <a:r>
              <a:rPr lang="en-US" sz="1200" b="1" dirty="0" smtClean="0"/>
              <a:t>:</a:t>
            </a:r>
            <a:endParaRPr lang="en-US" sz="1200" dirty="0"/>
          </a:p>
          <a:p>
            <a:pPr marL="171450" indent="-171450" algn="just">
              <a:buFont typeface="Arial" pitchFamily="34" charset="0"/>
              <a:buChar char="•"/>
            </a:pPr>
            <a:r>
              <a:rPr lang="en-US" sz="1200" dirty="0" smtClean="0"/>
              <a:t>Multicore Software Development Kit for High Performance Computing (MCSDK-HPC) Applications provides the foundational software blocks</a:t>
            </a:r>
            <a:r>
              <a:rPr lang="en-US" sz="1200" dirty="0"/>
              <a:t> </a:t>
            </a:r>
            <a:r>
              <a:rPr lang="en-US" sz="1200" dirty="0" smtClean="0"/>
              <a:t>and run-time environment for customers to jump start developing HPC applications on TI’s Keystone-2 SOCs. 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en-US" sz="1200" dirty="0" smtClean="0"/>
              <a:t>Multiple Out of Box demos are provided to demonstrate the unified run-time with </a:t>
            </a:r>
            <a:r>
              <a:rPr lang="en-US" sz="1200" dirty="0" err="1" smtClean="0"/>
              <a:t>OpenMPI</a:t>
            </a:r>
            <a:r>
              <a:rPr lang="en-US" sz="1200" dirty="0" smtClean="0"/>
              <a:t>, OpenCL, </a:t>
            </a:r>
            <a:r>
              <a:rPr lang="en-US" sz="1200" dirty="0" err="1" smtClean="0"/>
              <a:t>OpenMP</a:t>
            </a:r>
            <a:r>
              <a:rPr lang="en-US" sz="1200" dirty="0" smtClean="0"/>
              <a:t>, and use it with DSP optimized algorithms such as </a:t>
            </a:r>
            <a:r>
              <a:rPr lang="en-US" sz="1200" dirty="0" err="1" smtClean="0"/>
              <a:t>FFTLib</a:t>
            </a:r>
            <a:r>
              <a:rPr lang="en-US" sz="1200" dirty="0" smtClean="0"/>
              <a:t>, BLAS.</a:t>
            </a:r>
            <a:endParaRPr lang="en-US" sz="1200" b="1" u="sng" dirty="0"/>
          </a:p>
        </p:txBody>
      </p:sp>
      <p:sp>
        <p:nvSpPr>
          <p:cNvPr id="17" name="TextBox 16"/>
          <p:cNvSpPr txBox="1"/>
          <p:nvPr/>
        </p:nvSpPr>
        <p:spPr>
          <a:xfrm>
            <a:off x="4640129" y="739914"/>
            <a:ext cx="1151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 smtClean="0"/>
              <a:t>Demo Setup</a:t>
            </a:r>
          </a:p>
          <a:p>
            <a:endParaRPr lang="en-US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6" t="34000" r="55471" b="7547"/>
          <a:stretch/>
        </p:blipFill>
        <p:spPr bwMode="auto">
          <a:xfrm>
            <a:off x="4952999" y="2045596"/>
            <a:ext cx="1257223" cy="901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6" t="34000" r="55471" b="7547"/>
          <a:stretch/>
        </p:blipFill>
        <p:spPr bwMode="auto">
          <a:xfrm>
            <a:off x="7542995" y="2052587"/>
            <a:ext cx="1257223" cy="901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>
            <a:stCxn id="2050" idx="3"/>
          </p:cNvCxnSpPr>
          <p:nvPr/>
        </p:nvCxnSpPr>
        <p:spPr>
          <a:xfrm>
            <a:off x="6210222" y="2496392"/>
            <a:ext cx="4953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705600" y="1873984"/>
            <a:ext cx="1" cy="6229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010400" y="2503383"/>
            <a:ext cx="4953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010401" y="1727988"/>
            <a:ext cx="0" cy="7753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C:\Users\a0869508\AppData\Local\Microsoft\Windows\Temporary Internet Files\Content.IE5\SVYMVCXF\MC900434845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0" y="1302538"/>
            <a:ext cx="501650" cy="5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Straight Connector 25"/>
          <p:cNvCxnSpPr/>
          <p:nvPr/>
        </p:nvCxnSpPr>
        <p:spPr>
          <a:xfrm>
            <a:off x="7315200" y="1575588"/>
            <a:ext cx="38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002763" y="1329367"/>
            <a:ext cx="4554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NFS</a:t>
            </a:r>
            <a:endParaRPr lang="en-US" sz="1000" dirty="0"/>
          </a:p>
        </p:txBody>
      </p:sp>
      <p:sp>
        <p:nvSpPr>
          <p:cNvPr id="24" name="AutoShape 6" descr="data:image/jpeg;base64,/9j/4AAQSkZJRgABAQAAAQABAAD/2wCEAAkGBxQTEhUUEhQVEhUWFRcXFxQYGRcXFhgXFhcXFxUVFBccHCggGRomHBcUITIhJSkrLi4uFx82ODMsNygtLisBCgoKDg0OGBAQGywkHCQsLCwsLCwsLC8sLCwsLCwsLCwsLCwsLCwsLCwsLCwsLCwsLCwsLCwsLCwsLCwsNCwsLP/AABEIALkBEAMBIgACEQEDEQH/xAAcAAEAAQUBAQAAAAAAAAAAAAAABQIDBAYHAQj/xABFEAACAQIDBAYGBggFBAMAAAABAgADEQQSIQUGMUETIjJRYXEHQoGRobEjUmJywdEUFTOCkrLS8AhDU6LCNLO04RaDo//EABgBAQEBAQEAAAAAAAAAAAAAAAABAgME/8QAKBEBAQACAQQCAAUFAAAAAAAAAAECERIhMUFRAxNhcaGx4SKR0fDx/9oADAMBAAIRAxEAPwDuMREBERAREQEREBERAREQEREBERAREQEREBERAREQEREBERAREQEREBERAREQEREBERAREQEREBERAREQEREBERAREpZwOJAgVRMWptGkvaq0x5sv5yrC46nUv0bq9uNiDAyIiICIiAiIgIiICIiAiIgIiICJTUewJPIE+6aUPSAGUNTo3VgGVi+hB1BFllktG7xNAqb81vVp0x55m/ETFq744o8GRfJfzJl4UdJictqby4pv85vYEHyExqm1q7ca1U/vt+cvCjrZMsVMZTXtOi+bAfjOQvWZu0xPmSZReXgOr1Nu4ZeNen7GB+Uxam9mFH+ZfyVz+E5iWi8v1xHRam+uHHAVG8lA+ZmNU35T1aTnzIHyvNDzReXhFblU36b1aKjzYn8BMapvtXPBaa+xj82mrXi8cYjYKm9uJPrgeSr+IMxam38Q3Gs/sOX5WkVeeZpdRWbU2jVbtVah83b85YL346yzmi8uhdzSulXKkMrFSOBBsR7Zj3nhMDddjb5kWXEC4/1FGv7y8/Z7puGGxC1FDIwZTwINxONZpmbO2pUoNmpMV7xxU/eHOYuCOvRNb2JvdTq2Wrak/ieo3keXkfjNknOzSkREgREQEREBERAREQKKwureR+U4zu7hc2Aw1uPQp/KP7/vTtBnIt2WC4KhfQCmi+02UfEidfjTyxD3Ty8k9o4S92UXPMcz4r9r52t3ERWab0KrxKbzwGBVeeXnkSj28XlaUWbsqzeQJ+UNQYNkKlWuBlYZTrwuDwgU3nl5K0t28SwJFMADiS9Owtxv1tJGGl1st1OoGYMCmptfMNLa8ZIPLxJ7H7tdAE6aqbv8A6dMuo4dqozKo9soxW7DhGqU2FRFBZmui2sLkDLUYEj2e2OUEJPJO7vUsHU6le6VPVZmIpseV7WKnwvr38pa23s6kpJpVaVhe6Z0N7c6Y6R2N+5rH5RvrpUOTPZsO6u08PSWoK4GYkZG6POeBvY204DQ98sYnaODqccM9M21emyqb9/R9iN9RH0NnVnAKUqjA8CFax8ja08xeAq0rdJTdAebKQD4X4XmZs3bb0CwQGpQI1pVNVIOl+YXU27jfhMvEbdrVvo+gRqemWkVYqvIEFcthx1PDXWOqNeiZr7NqsSeiyC/C+UDS/rtccRxPMd4jDbKZ79ZUYHVHzIR4ksAtufH8LtyLJb2Yd5ObE3nq0LL+0p/UY8PuNy8uExqWxb5b1FJa1gquxI62bQqOAXlfiL2FyLlDZdPgXZjqLKMpBF+qQQRmsDcX5aZpzyzw11rf1Z+q6HsjbdLEC9NutbVDow8xzHiNJIzkGIwzUmzoxFrEEEB1vaxNj46EceOl5suwt9iLJiRcf6oGv76jj5j3TOpZvFiyy6reolvD11dQyMGU8CDcH2y5MhERAREQEREBON7I/wCipeGT/bVH5Tsk4zgdMHb6pYfw1T+U6YJe7K2ZjNAjfVWx8kBNz75TtLB8XQX5so4n7Sj62guPWHiAZFYp7I/gj/CnX/okvhcfmZlbiGex771qyKtu8CmPfOiI1Xv487jh7P77/GZOArU1qA1afSp6y5mU271II1HcdD8R7tDCWu6C44ug+Lp4945+djMIPfUG/jyI7xLpdtq2xTwACtSuQ1rinV+kW/C9OoGFvdaVY3H4GrQCkNTqKOq4pKpP3ghykcL8PC01S88Jk4jYdgbztQU06gNWkQbLexX7pPLw9o8cXa20qVW9qTKfVa9IWueBCUgWHLVvbImW2rqvFlHmQJZjO4kdl7TqYd89Jsp4EcVYdzDn85dxtGrU+mZKaipaxUoisSbGwzcb8RxHE2kR+npyYH7q3+QMrXaDWsvSd/ZI9utvCSzLxGv6fN/T+U3g6OIUWFVqKqSGtUaykHLYqp0N7C3jfhcyqvhKjkiticyixBZ2cEX5AnRtOB7xy1kAcS59V/ayj8TKM1T6qD94n/jJxy/Bf6Px/b/KYxGCpAHLWBN9FItceLAnW3hxB4ixPlcUOqUve+qNmZSPFgFN+HC3skTZ/rKPJT/VKsh+sfYF/KXjfZyx8T+/8aS7YrD5v2N1sNMzg353bNa3LRQbAc73s1sYhBHRLYgeBB5sGHW17iSvgJG9F3sx9tv5QI6FeYv5kt87ycPdpz9Sf7+e0pW3gb1jTv8AWbLmPt0Njz7+d5aO8NQjSoeN7quY3PE5gCeQ58h3TEVQOAA8gBKry8MT7Mv+ST9l1dr1b3676W6yg+4Pa0PtaudOHh9Gvj6g/u575aiWY4ztEueV71WuPxGXLmUD+IjW9gbAgX1sDLdWtWYkvVJNgCbG9hwGrHSexaVlbNM/Wb/b+UqFId5PmT8pXPIGfsfa1TDG9JrAm7IdVbzHf4ixnQdhb1Uq9lb6KofVJ0Y/Ybn5aGcwtKHrKvFlHmRM5YbHcYnL9hb61KVla+Ip+TMwH2WAN/I+8TouytopiKS1aZJVr8QQQQSCCDwIIInHLC4rtlxETIREQE47gnB6akwsadesjoeI+kYi47ipBHgZ2Ka/vHsVat3QKKlgC1tWA4AkcfbebwukrlO1qJUPzDLUsfE0sYxHszLK1b6T/wC0f+VU/rkrjsP2qbi2hU+FwVJHsJ98hqylai35uCPEfpND+ozsykdjYwvSTNqwp0iW5sWpqxJ8b3ljaOFK3enaxN2XXT6zqBx04rzlrYRstu6lR/lK/wDGSmaVUMgJHbPsC/kY/R+93PtA/lAl/GYbJd07PFlHLvZR3d49olCPcXEot/oic1zfeJf+YmVpSUdlQPIAfKV3i0bV7eLTwmWnxCjiyjzIgXp5MVtpUvrg+Vz8pbfayDkx8bW+cvGm4zTPSJFPtscl97D8Ly+tesyZ1RAtgQCy52UuKedaZIZlzEDMBa/PQ2vGptnRIlKmKc2SmzE1DTGRQQagBuqsCQ1gCTbQDXQazMbZWINOm16rO61ajKiM4REF0u1Mau5tZRwDKTxEcTbLvKHqqOLAe0SM21sarSqdFn6RhRFVzYhQp16pYnMLFbnvJHIzD/VNfjawF7nMi2IJBBNxqLE+WsxcsJ3p19JtsdTHrA+Wvylp9q0x3n2W+dpF1djVFUs5FhfS5YkjLcW/eFzI5qVu72EH5GXHLDLtV1fSdbbqchf2/wBN5aO3e5b8eALcBc8cvLWS+F2YKdGmlQ7OBaxNSq2Z1WoAwJFgbgNbLe3VHPVqaO31pp1sZh6JW+VKVHjcMSod6bKvW6MCwykX7ry7npEI2235A/Af1TJ2aK+Iz5GprkCk9JUydpgoCkAAm5vxGl/IwOJxlHM/RPmQFsp7bZF4M2UcctidBabXsjDdIgNLZNbEMFUl3Z6QIZQQyCoRdWsxBHfpyAXOROrBxWFKmzYrDEWv1M1Ug2bqgMCDYqATf1hx4TMTD4QGwxmKq69mhR6O+pACjKOeTW/lctZYLa9A0ahFfosIzfSdC7HMiOSyCyKwFhpa99NbGZ+7dBXIqUsfQoEtk1RqlXq5agK0vWUsqi/2TxFwcX5p7XSKxWHcW6XpNRcZ82o5EZuWnwnbfRNRy7Npfaeqf/0YfhOWb04dlZS+MbFuCVsaVSnlTili57w4IHhOxejynl2dhvGnm/iZm/GZzz5YbJ3bFERODRERASzUW8vSkiWJWq7y7FzjOvaHx8JoteiDo2hDKfEFWVre9ROv1EvNM3o2IdaiDzA+fnOuOXhlo2zEKuyniKdL+atb4ATPzSkfHv8AK9vmffKbzoMjNIPbINFS6WsT2eQJubjw0OkmFMit5P2J+8PkZYIijWxFTLl6RszhFKUtC54IGJtm8JW+AxJpdM2cU8/R5mqInWDBSMt76HibWEmd297xhaNOl0XSgV2qupsARlToyh1IdWQG9re/TAxm8hfCHC9HYGq9TPmN+vUNS2W1jbhczXK+hWd06wrdFUqUQRSNao2dqi06Ytq1r3Y3WwAN7iZOF3OPTV6dWr0YoU0q5hTCl1c2WwqFMutxqeI5yjZmI2jiK5r4bDlsyfo7MQgw7KlNQUcVGNxZV1tbNoO6UbcO0MIauIxOIp0M4pqxpVVd3uSq00pqFsFCgmxAAYWvrbF+XXldPcLuqamznxhZ+kGZ1TTKaSMq1GOl73LkcrJ4y/vVsPDUMLh3oj6VsnSHPmtmorUIZCdCS1xYWsD4TS8JtWlUqU6b4h1XRM/Rm1OnfWy526oFzlFpumF3VwLUxVXFYysurdWnSpB1W+YLmVSL2IBvOeXz4496l1J1apaT1feVQM3R0qdX6C1XKGyrQTKFVarELeycAOyeN7idxO7mzaRZjRqVAlMNatinCHOi1AXCklSBp3anQ6TmW395kZ1ODwtLAqFsQnWZje9y5APDSZ++ZdmsLOvlt2N36UpTSiwpZUKF6bIrvmIcoOjXqqHzEBbaNbzxjjMXinCilisQyqCAUrEhTmVWJaw1s4zHjYi+k1rd3fjF4eoWWs3XAVmNmIQHMQmcEAmdc3X25V2kxbCvUdaSsKrVKhpgl6NZaSkKOt18pzADLa41mL8tnhednTX6RqWB3d2lVzFMI63ujGoaCdlgCGzMWsCgsbchbS01vG7XZWdKldbhiGAZ3GYGzXFlvwPnMj0h7yF3bClMr0KpR3zs4LJdWCsbEre+pFzYcJoZMkzyvXskts3XVNi7vUsRTVztBVZhc0kwzO63vYOxqFVNhJqhuVhMiF8Ri3bNle3R00JQIagC5A4BDDK1za99efINmbZr4e5ouaZPEixv53uPhO6ek7ZNPD7GL0lK1FNIipmcuDWemaxzE3GawB90mWWd8s2Zddac23v2pgqRNHCYUiolQh6taq1dWUXBCoSV1JBzDXTxkLsreeolS7U6DqQV6Nqa9H1gVJKi17Am2sgHcnUknzlVHL61x4y/m27vT3tOLp1DRY1KdGlVqYghKShKZoVgcwIvckAWTX2XkTvZtRtnoaOND1alYVHpWqu6LTLsKYINujygqMq6dXjMb0Y7NX9V7WqCrcPS6KwtcWRzqe5uky8ORsb8Kf8AEDTL46giIxKYYZm5deqwUXvbiP8Ad7scZ2Z4Tjq1yirVLEkm5POZ2xdsVcM/SUjZwNDyFwQdOBBBmE9AjjYcPWU8fInu+I7xKFvy1t7ZtbN9K7LvrQK4fZz1Awr1sO1SvmuCGtSIXIexYu/VAHjOv7oU8uBwo7sPS/kWco9KWJZv0LObv+hh2PDrPa5sOGqmdi2PSy4eiv1aVMe5QJvthEnS6ZkREw0REQE8M9iBTLNeiCJfnhEqOeby7FNMl1HVPHw8fKa2069i8MGBBF7znG8OyDRe47J4eHhO2GTKKQyP3iH0LeazPWYW3h9A/s+c6DVDE8iaRvCYh6GxaWLAV0otWDKSwYmpigi5fVtrc3nHts7T6eq9TIFztfKBYA8NBOx42hT/APi9YBiSzAkZs1qn6UuVQNcl7LppxJ53nFv1a47Rpp96ogtrbhe/f7jPDqcrW+Ml35YhM3X0Z1Xr7Qw2Gqk1MO7MHpeoyim56w7rgacJpz0LDtKT3C5Pq6cLesf4D4X3f0LYhqe1sOABaoKtM3B0HRs918boPjFXW21f4h8KtJsGaSCnnFYOyALnKiiEDkdqyiwvwE40TO7+nbDVa1XBpToPiAFqtlQMdc9LtFRexUMOXG/Kc9wXo/2i4GXA20Au6leQF/pGsDoT+8fCydhpQnfP8PmHC4PEVA2YvXClNLqES4J565249006h6GtoVLF+gpeBYd5PBAe+dO9He7X6poVUr16RNSoHzXygAKFsS1r63kyqxw3fnAFto4xktkbE1iGZ0W5NR81sxGgYOP3fCa8cL3ug9pbkp9UH63+1u6dmx+5uxjWq1a20C7VKtSoVptTNi7FrWCuTa9vZC0NgURmWjXri9g1qwBI1tclFJ1GnjNSVHG9nVmp1EdRmKOr2N7EowYA25aT6O9NpY7O6NUap0uIpoVXQmweoLGxt1kXzFxpe81gb47Opf8AT7LQkcDU6MH32cyvFelnFH9nRoUvvdJUPvDJ8pfryvg3HOcNuTjatujwFVR9sVberxfQcj/EfC0vhfRDtCr2qdOj5un/ABYmT6b/AGNrVEWpihh6ZYB3SkhyrzIBVmMgsfvDiXZg2KruASAekdQRfQ5QQNR4Tf1ZJuNz2Pup+q9n4mniqlBmr1cMQAeCpXpAt1wOyXBvy0Mq34obGxmKNfE4x2ZUWnkoqzrZSxuGVGB7Z14TmxfMbnU951PvM9J/vhL9PunJt6/qKkCUwmKxFrAOfowWNyFLBkI4cx36G0vNvfgkt0GyaJtwNZlY/FGN/bNSTFOaXQixQ1OkOlzmC5Rry0v/AGBJnYm5+IxWqNSUfbex9wBMvDCd6m2JvZt98a4qVESmVoLSypfL1S7ZlB7Ny501sANTPpCmtgB3AD3TlWyPRPZ0bEYhWVWBaminrW1y5ydAeenC9rcR1UTOdmpIs35VxETmpERAREQPLRaexApIkftLArUUhhe4kjKWEsrNjlG1tnNRfKeB4H8JC7b/AGFTy/ETrO3NmLVQgjXkfGcs3mwrU6VVWHBfeL8p3wy2jTA9jwB8DKa7hiLKq2a+mp4EW4DvvJDZW1moBwKdKoHKFhVQOLJmIFjwFyCbfVEuYneGu6GndEQixWnTp0wQO/Kt9ef/ALm+MtRu+xMJhMTsRcLiMRTw/SO7scyK/UxBYEhj9lRrykOm6m79Ht4l61uQYt/26f4zSCR4SlnnL6pvu1ydAGN2DQ7GCqVT4oxuDqD9LUHHylxPSHhaJvhdnU6ZHBr00YcvUQn4zn2M2iahUuQSqJTFvq01CLfjrYDWY/SdwPu/OPrw8ruuhYn0q4s/s6dCn5h3PxYD4TDwe++Mr1kStjDh6bE5nRKS5RYnQsveBzmlAMeC/wB/GX6WCqtwUnyDGNYTwbrMxW3MTU7eIrv4Gq9v4Q1pG2F72F+/n75LYbdXF1OzTqH90D5yYwno2xj8VK/ea3wmucnaI1O8vttEmkKN1yK5cAccxBGp8idPHyt0DB+iKodXdF8hcycwnonojt1Gby0k+w040G8CfZ+c9CseCn3/AJXnfcJ6O8GnqZvMyXw27WFTs0U90zfkpp850dmVn7KE+Ssfykjh9z8W/Ck/uAn0XSwdNeyijyAl4LM3NdODYX0Z4xu0uXzY/KTOD9ElT13RfIXnYYk5Dn2C9F9Je3UZvLSbDszdDD0TdQ1++82CJNqoSmBwEriJAiIgIiICIiAiIgJ5aexAodLzWd7d2RiaRW+U8mHgfkeE2mJZdJY+dNp7uVKTlDfwNibzCp7v4hjYI58ln0m+GQ8VU+YEqWmBwAHsmrnaafPuE3Axb/5bDzJkxg/RRXPayL8TO2xJs05dhfRMPXq+4SZwnoywi9rM/mZvESbNIDC7n4ROFJfbrJSjs2kvZpqPICZcRumlIUDlKoiRSIiAiIgIiICIiAiIgIiICIiAiIgIiICIiAiIgIiICIiAiIgIiICIiAiIgIiICIiAiIgIiICIiAiIgIiICIiAiIgIiICIiAiIgIiICIiAiIgIiICIiAiIgIiICIiAiIgIiICIiAiIg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8" descr="data:image/jpeg;base64,/9j/4AAQSkZJRgABAQAAAQABAAD/2wCEAAkGBxQTEhUUEhQVEhUWFRcXFxQYGRcXFhgXFhcXFxUVFBccHCggGRomHBcUITIhJSkrLi4uFx82ODMsNygtLisBCgoKDg0OGBAQGywkHCQsLCwsLCwsLC8sLCwsLCwsLCwsLCwsLCwsLCwsLCwsLCwsLCwsLCwsLCwsLCwsNCwsLP/AABEIALkBEAMBIgACEQEDEQH/xAAcAAEAAQUBAQAAAAAAAAAAAAAABQIDBAYHAQj/xABFEAACAQIDBAYGBggFBAMAAAABAgADEQQSIQUGMUETIjJRYXEHQoGRobEjUmJywdEUFTOCkrLS8AhDU6LCNLO04RaDo//EABgBAQEBAQEAAAAAAAAAAAAAAAABAgME/8QAKBEBAQACAQQCAAUFAAAAAAAAAAECERIhMUFRAxNhcaGx4SKR0fDx/9oADAMBAAIRAxEAPwDuMREBERAREQEREBERAREQEREBERAREQEREBERAREQEREBERAREQEREBERAREQEREBERAREQEREBERAREQEREBERAREpZwOJAgVRMWptGkvaq0x5sv5yrC46nUv0bq9uNiDAyIiICIiAiIgIiICIiAiIgIiICJTUewJPIE+6aUPSAGUNTo3VgGVi+hB1BFllktG7xNAqb81vVp0x55m/ETFq744o8GRfJfzJl4UdJictqby4pv85vYEHyExqm1q7ca1U/vt+cvCjrZMsVMZTXtOi+bAfjOQvWZu0xPmSZReXgOr1Nu4ZeNen7GB+Uxam9mFH+ZfyVz+E5iWi8v1xHRam+uHHAVG8lA+ZmNU35T1aTnzIHyvNDzReXhFblU36b1aKjzYn8BMapvtXPBaa+xj82mrXi8cYjYKm9uJPrgeSr+IMxam38Q3Gs/sOX5WkVeeZpdRWbU2jVbtVah83b85YL346yzmi8uhdzSulXKkMrFSOBBsR7Zj3nhMDddjb5kWXEC4/1FGv7y8/Z7puGGxC1FDIwZTwINxONZpmbO2pUoNmpMV7xxU/eHOYuCOvRNb2JvdTq2Wrak/ieo3keXkfjNknOzSkREgREQEREBERAREQKKwureR+U4zu7hc2Aw1uPQp/KP7/vTtBnIt2WC4KhfQCmi+02UfEidfjTyxD3Ty8k9o4S92UXPMcz4r9r52t3ERWab0KrxKbzwGBVeeXnkSj28XlaUWbsqzeQJ+UNQYNkKlWuBlYZTrwuDwgU3nl5K0t28SwJFMADiS9Owtxv1tJGGl1st1OoGYMCmptfMNLa8ZIPLxJ7H7tdAE6aqbv8A6dMuo4dqozKo9soxW7DhGqU2FRFBZmui2sLkDLUYEj2e2OUEJPJO7vUsHU6le6VPVZmIpseV7WKnwvr38pa23s6kpJpVaVhe6Z0N7c6Y6R2N+5rH5RvrpUOTPZsO6u08PSWoK4GYkZG6POeBvY204DQ98sYnaODqccM9M21emyqb9/R9iN9RH0NnVnAKUqjA8CFax8ja08xeAq0rdJTdAebKQD4X4XmZs3bb0CwQGpQI1pVNVIOl+YXU27jfhMvEbdrVvo+gRqemWkVYqvIEFcthx1PDXWOqNeiZr7NqsSeiyC/C+UDS/rtccRxPMd4jDbKZ79ZUYHVHzIR4ksAtufH8LtyLJb2Yd5ObE3nq0LL+0p/UY8PuNy8uExqWxb5b1FJa1gquxI62bQqOAXlfiL2FyLlDZdPgXZjqLKMpBF+qQQRmsDcX5aZpzyzw11rf1Z+q6HsjbdLEC9NutbVDow8xzHiNJIzkGIwzUmzoxFrEEEB1vaxNj46EceOl5suwt9iLJiRcf6oGv76jj5j3TOpZvFiyy6reolvD11dQyMGU8CDcH2y5MhERAREQEREBON7I/wCipeGT/bVH5Tsk4zgdMHb6pYfw1T+U6YJe7K2ZjNAjfVWx8kBNz75TtLB8XQX5so4n7Sj62guPWHiAZFYp7I/gj/CnX/okvhcfmZlbiGex771qyKtu8CmPfOiI1Xv487jh7P77/GZOArU1qA1afSp6y5mU271II1HcdD8R7tDCWu6C44ug+Lp4945+djMIPfUG/jyI7xLpdtq2xTwACtSuQ1rinV+kW/C9OoGFvdaVY3H4GrQCkNTqKOq4pKpP3ghykcL8PC01S88Jk4jYdgbztQU06gNWkQbLexX7pPLw9o8cXa20qVW9qTKfVa9IWueBCUgWHLVvbImW2rqvFlHmQJZjO4kdl7TqYd89Jsp4EcVYdzDn85dxtGrU+mZKaipaxUoisSbGwzcb8RxHE2kR+npyYH7q3+QMrXaDWsvSd/ZI9utvCSzLxGv6fN/T+U3g6OIUWFVqKqSGtUaykHLYqp0N7C3jfhcyqvhKjkiticyixBZ2cEX5AnRtOB7xy1kAcS59V/ayj8TKM1T6qD94n/jJxy/Bf6Px/b/KYxGCpAHLWBN9FItceLAnW3hxB4ixPlcUOqUve+qNmZSPFgFN+HC3skTZ/rKPJT/VKsh+sfYF/KXjfZyx8T+/8aS7YrD5v2N1sNMzg353bNa3LRQbAc73s1sYhBHRLYgeBB5sGHW17iSvgJG9F3sx9tv5QI6FeYv5kt87ycPdpz9Sf7+e0pW3gb1jTv8AWbLmPt0Njz7+d5aO8NQjSoeN7quY3PE5gCeQ58h3TEVQOAA8gBKry8MT7Mv+ST9l1dr1b3676W6yg+4Pa0PtaudOHh9Gvj6g/u575aiWY4ztEueV71WuPxGXLmUD+IjW9gbAgX1sDLdWtWYkvVJNgCbG9hwGrHSexaVlbNM/Wb/b+UqFId5PmT8pXPIGfsfa1TDG9JrAm7IdVbzHf4ixnQdhb1Uq9lb6KofVJ0Y/Ybn5aGcwtKHrKvFlHmRM5YbHcYnL9hb61KVla+Ip+TMwH2WAN/I+8TouytopiKS1aZJVr8QQQQSCCDwIIInHLC4rtlxETIREQE47gnB6akwsadesjoeI+kYi47ipBHgZ2Ka/vHsVat3QKKlgC1tWA4AkcfbebwukrlO1qJUPzDLUsfE0sYxHszLK1b6T/wC0f+VU/rkrjsP2qbi2hU+FwVJHsJ98hqylai35uCPEfpND+ozsykdjYwvSTNqwp0iW5sWpqxJ8b3ljaOFK3enaxN2XXT6zqBx04rzlrYRstu6lR/lK/wDGSmaVUMgJHbPsC/kY/R+93PtA/lAl/GYbJd07PFlHLvZR3d49olCPcXEot/oic1zfeJf+YmVpSUdlQPIAfKV3i0bV7eLTwmWnxCjiyjzIgXp5MVtpUvrg+Vz8pbfayDkx8bW+cvGm4zTPSJFPtscl97D8Ly+tesyZ1RAtgQCy52UuKedaZIZlzEDMBa/PQ2vGptnRIlKmKc2SmzE1DTGRQQagBuqsCQ1gCTbQDXQazMbZWINOm16rO61ajKiM4REF0u1Mau5tZRwDKTxEcTbLvKHqqOLAe0SM21sarSqdFn6RhRFVzYhQp16pYnMLFbnvJHIzD/VNfjawF7nMi2IJBBNxqLE+WsxcsJ3p19JtsdTHrA+Wvylp9q0x3n2W+dpF1djVFUs5FhfS5YkjLcW/eFzI5qVu72EH5GXHLDLtV1fSdbbqchf2/wBN5aO3e5b8eALcBc8cvLWS+F2YKdGmlQ7OBaxNSq2Z1WoAwJFgbgNbLe3VHPVqaO31pp1sZh6JW+VKVHjcMSod6bKvW6MCwykX7ry7npEI2235A/Af1TJ2aK+Iz5GprkCk9JUydpgoCkAAm5vxGl/IwOJxlHM/RPmQFsp7bZF4M2UcctidBabXsjDdIgNLZNbEMFUl3Z6QIZQQyCoRdWsxBHfpyAXOROrBxWFKmzYrDEWv1M1Ug2bqgMCDYqATf1hx4TMTD4QGwxmKq69mhR6O+pACjKOeTW/lctZYLa9A0ahFfosIzfSdC7HMiOSyCyKwFhpa99NbGZ+7dBXIqUsfQoEtk1RqlXq5agK0vWUsqi/2TxFwcX5p7XSKxWHcW6XpNRcZ82o5EZuWnwnbfRNRy7Npfaeqf/0YfhOWb04dlZS+MbFuCVsaVSnlTili57w4IHhOxejynl2dhvGnm/iZm/GZzz5YbJ3bFERODRERASzUW8vSkiWJWq7y7FzjOvaHx8JoteiDo2hDKfEFWVre9ROv1EvNM3o2IdaiDzA+fnOuOXhlo2zEKuyniKdL+atb4ATPzSkfHv8AK9vmffKbzoMjNIPbINFS6WsT2eQJubjw0OkmFMit5P2J+8PkZYIijWxFTLl6RszhFKUtC54IGJtm8JW+AxJpdM2cU8/R5mqInWDBSMt76HibWEmd297xhaNOl0XSgV2qupsARlToyh1IdWQG9re/TAxm8hfCHC9HYGq9TPmN+vUNS2W1jbhczXK+hWd06wrdFUqUQRSNao2dqi06Ytq1r3Y3WwAN7iZOF3OPTV6dWr0YoU0q5hTCl1c2WwqFMutxqeI5yjZmI2jiK5r4bDlsyfo7MQgw7KlNQUcVGNxZV1tbNoO6UbcO0MIauIxOIp0M4pqxpVVd3uSq00pqFsFCgmxAAYWvrbF+XXldPcLuqamznxhZ+kGZ1TTKaSMq1GOl73LkcrJ4y/vVsPDUMLh3oj6VsnSHPmtmorUIZCdCS1xYWsD4TS8JtWlUqU6b4h1XRM/Rm1OnfWy526oFzlFpumF3VwLUxVXFYysurdWnSpB1W+YLmVSL2IBvOeXz4496l1J1apaT1feVQM3R0qdX6C1XKGyrQTKFVarELeycAOyeN7idxO7mzaRZjRqVAlMNatinCHOi1AXCklSBp3anQ6TmW395kZ1ODwtLAqFsQnWZje9y5APDSZ++ZdmsLOvlt2N36UpTSiwpZUKF6bIrvmIcoOjXqqHzEBbaNbzxjjMXinCilisQyqCAUrEhTmVWJaw1s4zHjYi+k1rd3fjF4eoWWs3XAVmNmIQHMQmcEAmdc3X25V2kxbCvUdaSsKrVKhpgl6NZaSkKOt18pzADLa41mL8tnhednTX6RqWB3d2lVzFMI63ujGoaCdlgCGzMWsCgsbchbS01vG7XZWdKldbhiGAZ3GYGzXFlvwPnMj0h7yF3bClMr0KpR3zs4LJdWCsbEre+pFzYcJoZMkzyvXskts3XVNi7vUsRTVztBVZhc0kwzO63vYOxqFVNhJqhuVhMiF8Ri3bNle3R00JQIagC5A4BDDK1za99efINmbZr4e5ouaZPEixv53uPhO6ek7ZNPD7GL0lK1FNIipmcuDWemaxzE3GawB90mWWd8s2Zddac23v2pgqRNHCYUiolQh6taq1dWUXBCoSV1JBzDXTxkLsreeolS7U6DqQV6Nqa9H1gVJKi17Am2sgHcnUknzlVHL61x4y/m27vT3tOLp1DRY1KdGlVqYghKShKZoVgcwIvckAWTX2XkTvZtRtnoaOND1alYVHpWqu6LTLsKYINujygqMq6dXjMb0Y7NX9V7WqCrcPS6KwtcWRzqe5uky8ORsb8Kf8AEDTL46giIxKYYZm5deqwUXvbiP8Ad7scZ2Z4Tjq1yirVLEkm5POZ2xdsVcM/SUjZwNDyFwQdOBBBmE9AjjYcPWU8fInu+I7xKFvy1t7ZtbN9K7LvrQK4fZz1Awr1sO1SvmuCGtSIXIexYu/VAHjOv7oU8uBwo7sPS/kWco9KWJZv0LObv+hh2PDrPa5sOGqmdi2PSy4eiv1aVMe5QJvthEnS6ZkREw0REQE8M9iBTLNeiCJfnhEqOeby7FNMl1HVPHw8fKa2069i8MGBBF7znG8OyDRe47J4eHhO2GTKKQyP3iH0LeazPWYW3h9A/s+c6DVDE8iaRvCYh6GxaWLAV0otWDKSwYmpigi5fVtrc3nHts7T6eq9TIFztfKBYA8NBOx42hT/APi9YBiSzAkZs1qn6UuVQNcl7LppxJ53nFv1a47Rpp96ogtrbhe/f7jPDqcrW+Ml35YhM3X0Z1Xr7Qw2Gqk1MO7MHpeoyim56w7rgacJpz0LDtKT3C5Pq6cLesf4D4X3f0LYhqe1sOABaoKtM3B0HRs918boPjFXW21f4h8KtJsGaSCnnFYOyALnKiiEDkdqyiwvwE40TO7+nbDVa1XBpToPiAFqtlQMdc9LtFRexUMOXG/Kc9wXo/2i4GXA20Au6leQF/pGsDoT+8fCydhpQnfP8PmHC4PEVA2YvXClNLqES4J565249006h6GtoVLF+gpeBYd5PBAe+dO9He7X6poVUr16RNSoHzXygAKFsS1r63kyqxw3fnAFto4xktkbE1iGZ0W5NR81sxGgYOP3fCa8cL3ug9pbkp9UH63+1u6dmx+5uxjWq1a20C7VKtSoVptTNi7FrWCuTa9vZC0NgURmWjXri9g1qwBI1tclFJ1GnjNSVHG9nVmp1EdRmKOr2N7EowYA25aT6O9NpY7O6NUap0uIpoVXQmweoLGxt1kXzFxpe81gb47Opf8AT7LQkcDU6MH32cyvFelnFH9nRoUvvdJUPvDJ8pfryvg3HOcNuTjatujwFVR9sVberxfQcj/EfC0vhfRDtCr2qdOj5un/ABYmT6b/AGNrVEWpihh6ZYB3SkhyrzIBVmMgsfvDiXZg2KruASAekdQRfQ5QQNR4Tf1ZJuNz2Pup+q9n4mniqlBmr1cMQAeCpXpAt1wOyXBvy0Mq34obGxmKNfE4x2ZUWnkoqzrZSxuGVGB7Z14TmxfMbnU951PvM9J/vhL9PunJt6/qKkCUwmKxFrAOfowWNyFLBkI4cx36G0vNvfgkt0GyaJtwNZlY/FGN/bNSTFOaXQixQ1OkOlzmC5Rry0v/AGBJnYm5+IxWqNSUfbex9wBMvDCd6m2JvZt98a4qVESmVoLSypfL1S7ZlB7Ny501sANTPpCmtgB3AD3TlWyPRPZ0bEYhWVWBaminrW1y5ydAeenC9rcR1UTOdmpIs35VxETmpERAREQPLRaexApIkftLArUUhhe4kjKWEsrNjlG1tnNRfKeB4H8JC7b/AGFTy/ETrO3NmLVQgjXkfGcs3mwrU6VVWHBfeL8p3wy2jTA9jwB8DKa7hiLKq2a+mp4EW4DvvJDZW1moBwKdKoHKFhVQOLJmIFjwFyCbfVEuYneGu6GndEQixWnTp0wQO/Kt9ef/ALm+MtRu+xMJhMTsRcLiMRTw/SO7scyK/UxBYEhj9lRrykOm6m79Ht4l61uQYt/26f4zSCR4SlnnL6pvu1ydAGN2DQ7GCqVT4oxuDqD9LUHHylxPSHhaJvhdnU6ZHBr00YcvUQn4zn2M2iahUuQSqJTFvq01CLfjrYDWY/SdwPu/OPrw8ruuhYn0q4s/s6dCn5h3PxYD4TDwe++Mr1kStjDh6bE5nRKS5RYnQsveBzmlAMeC/wB/GX6WCqtwUnyDGNYTwbrMxW3MTU7eIrv4Gq9v4Q1pG2F72F+/n75LYbdXF1OzTqH90D5yYwno2xj8VK/ea3wmucnaI1O8vttEmkKN1yK5cAccxBGp8idPHyt0DB+iKodXdF8hcycwnonojt1Gby0k+w040G8CfZ+c9CseCn3/AJXnfcJ6O8GnqZvMyXw27WFTs0U90zfkpp850dmVn7KE+Ssfykjh9z8W/Ck/uAn0XSwdNeyijyAl4LM3NdODYX0Z4xu0uXzY/KTOD9ElT13RfIXnYYk5Dn2C9F9Je3UZvLSbDszdDD0TdQ1++82CJNqoSmBwEriJAiIgIiICIiAiIgJ5aexAodLzWd7d2RiaRW+U8mHgfkeE2mJZdJY+dNp7uVKTlDfwNibzCp7v4hjYI58ln0m+GQ8VU+YEqWmBwAHsmrnaafPuE3Axb/5bDzJkxg/RRXPayL8TO2xJs05dhfRMPXq+4SZwnoywi9rM/mZvESbNIDC7n4ROFJfbrJSjs2kvZpqPICZcRumlIUDlKoiRSIiAiIgIiICIiAiIgIiICIiAiIgIiICIiAiIgIiICIiAiIgIiICIiAiIgIiICIiAiIgIiICIiAiIgIiICIiAiIgIiICIiAiIgIiICIiAiIgIiICIiAiIgIiICIiAiIgIiICIiAiIg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AutoShape 10" descr="data:image/jpeg;base64,/9j/4AAQSkZJRgABAQAAAQABAAD/2wCEAAkGBxQTEhUUEhQVEhUWFRcXFxQYGRcXFhgXFhcXFxUVFBccHCggGRomHBcUITIhJSkrLi4uFx82ODMsNygtLisBCgoKDg0OGBAQGywkHCQsLCwsLCwsLC8sLCwsLCwsLCwsLCwsLCwsLCwsLCwsLCwsLCwsLCwsLCwsLCwsNCwsLP/AABEIALkBEAMBIgACEQEDEQH/xAAcAAEAAQUBAQAAAAAAAAAAAAAABQIDBAYHAQj/xABFEAACAQIDBAYGBggFBAMAAAABAgADEQQSIQUGMUETIjJRYXEHQoGRobEjUmJywdEUFTOCkrLS8AhDU6LCNLO04RaDo//EABgBAQEBAQEAAAAAAAAAAAAAAAABAgME/8QAKBEBAQACAQQCAAUFAAAAAAAAAAECERIhMUFRAxNhcaGx4SKR0fDx/9oADAMBAAIRAxEAPwDuMREBERAREQEREBERAREQEREBERAREQEREBERAREQEREBERAREQEREBERAREQEREBERAREQEREBERAREQEREBERAREpZwOJAgVRMWptGkvaq0x5sv5yrC46nUv0bq9uNiDAyIiICIiAiIgIiICIiAiIgIiICJTUewJPIE+6aUPSAGUNTo3VgGVi+hB1BFllktG7xNAqb81vVp0x55m/ETFq744o8GRfJfzJl4UdJictqby4pv85vYEHyExqm1q7ca1U/vt+cvCjrZMsVMZTXtOi+bAfjOQvWZu0xPmSZReXgOr1Nu4ZeNen7GB+Uxam9mFH+ZfyVz+E5iWi8v1xHRam+uHHAVG8lA+ZmNU35T1aTnzIHyvNDzReXhFblU36b1aKjzYn8BMapvtXPBaa+xj82mrXi8cYjYKm9uJPrgeSr+IMxam38Q3Gs/sOX5WkVeeZpdRWbU2jVbtVah83b85YL346yzmi8uhdzSulXKkMrFSOBBsR7Zj3nhMDddjb5kWXEC4/1FGv7y8/Z7puGGxC1FDIwZTwINxONZpmbO2pUoNmpMV7xxU/eHOYuCOvRNb2JvdTq2Wrak/ieo3keXkfjNknOzSkREgREQEREBERAREQKKwureR+U4zu7hc2Aw1uPQp/KP7/vTtBnIt2WC4KhfQCmi+02UfEidfjTyxD3Ty8k9o4S92UXPMcz4r9r52t3ERWab0KrxKbzwGBVeeXnkSj28XlaUWbsqzeQJ+UNQYNkKlWuBlYZTrwuDwgU3nl5K0t28SwJFMADiS9Owtxv1tJGGl1st1OoGYMCmptfMNLa8ZIPLxJ7H7tdAE6aqbv8A6dMuo4dqozKo9soxW7DhGqU2FRFBZmui2sLkDLUYEj2e2OUEJPJO7vUsHU6le6VPVZmIpseV7WKnwvr38pa23s6kpJpVaVhe6Z0N7c6Y6R2N+5rH5RvrpUOTPZsO6u08PSWoK4GYkZG6POeBvY204DQ98sYnaODqccM9M21emyqb9/R9iN9RH0NnVnAKUqjA8CFax8ja08xeAq0rdJTdAebKQD4X4XmZs3bb0CwQGpQI1pVNVIOl+YXU27jfhMvEbdrVvo+gRqemWkVYqvIEFcthx1PDXWOqNeiZr7NqsSeiyC/C+UDS/rtccRxPMd4jDbKZ79ZUYHVHzIR4ksAtufH8LtyLJb2Yd5ObE3nq0LL+0p/UY8PuNy8uExqWxb5b1FJa1gquxI62bQqOAXlfiL2FyLlDZdPgXZjqLKMpBF+qQQRmsDcX5aZpzyzw11rf1Z+q6HsjbdLEC9NutbVDow8xzHiNJIzkGIwzUmzoxFrEEEB1vaxNj46EceOl5suwt9iLJiRcf6oGv76jj5j3TOpZvFiyy6reolvD11dQyMGU8CDcH2y5MhERAREQEREBON7I/wCipeGT/bVH5Tsk4zgdMHb6pYfw1T+U6YJe7K2ZjNAjfVWx8kBNz75TtLB8XQX5so4n7Sj62guPWHiAZFYp7I/gj/CnX/okvhcfmZlbiGex771qyKtu8CmPfOiI1Xv487jh7P77/GZOArU1qA1afSp6y5mU271II1HcdD8R7tDCWu6C44ug+Lp4945+djMIPfUG/jyI7xLpdtq2xTwACtSuQ1rinV+kW/C9OoGFvdaVY3H4GrQCkNTqKOq4pKpP3ghykcL8PC01S88Jk4jYdgbztQU06gNWkQbLexX7pPLw9o8cXa20qVW9qTKfVa9IWueBCUgWHLVvbImW2rqvFlHmQJZjO4kdl7TqYd89Jsp4EcVYdzDn85dxtGrU+mZKaipaxUoisSbGwzcb8RxHE2kR+npyYH7q3+QMrXaDWsvSd/ZI9utvCSzLxGv6fN/T+U3g6OIUWFVqKqSGtUaykHLYqp0N7C3jfhcyqvhKjkiticyixBZ2cEX5AnRtOB7xy1kAcS59V/ayj8TKM1T6qD94n/jJxy/Bf6Px/b/KYxGCpAHLWBN9FItceLAnW3hxB4ixPlcUOqUve+qNmZSPFgFN+HC3skTZ/rKPJT/VKsh+sfYF/KXjfZyx8T+/8aS7YrD5v2N1sNMzg353bNa3LRQbAc73s1sYhBHRLYgeBB5sGHW17iSvgJG9F3sx9tv5QI6FeYv5kt87ycPdpz9Sf7+e0pW3gb1jTv8AWbLmPt0Njz7+d5aO8NQjSoeN7quY3PE5gCeQ58h3TEVQOAA8gBKry8MT7Mv+ST9l1dr1b3676W6yg+4Pa0PtaudOHh9Gvj6g/u575aiWY4ztEueV71WuPxGXLmUD+IjW9gbAgX1sDLdWtWYkvVJNgCbG9hwGrHSexaVlbNM/Wb/b+UqFId5PmT8pXPIGfsfa1TDG9JrAm7IdVbzHf4ixnQdhb1Uq9lb6KofVJ0Y/Ybn5aGcwtKHrKvFlHmRM5YbHcYnL9hb61KVla+Ip+TMwH2WAN/I+8TouytopiKS1aZJVr8QQQQSCCDwIIInHLC4rtlxETIREQE47gnB6akwsadesjoeI+kYi47ipBHgZ2Ka/vHsVat3QKKlgC1tWA4AkcfbebwukrlO1qJUPzDLUsfE0sYxHszLK1b6T/wC0f+VU/rkrjsP2qbi2hU+FwVJHsJ98hqylai35uCPEfpND+ozsykdjYwvSTNqwp0iW5sWpqxJ8b3ljaOFK3enaxN2XXT6zqBx04rzlrYRstu6lR/lK/wDGSmaVUMgJHbPsC/kY/R+93PtA/lAl/GYbJd07PFlHLvZR3d49olCPcXEot/oic1zfeJf+YmVpSUdlQPIAfKV3i0bV7eLTwmWnxCjiyjzIgXp5MVtpUvrg+Vz8pbfayDkx8bW+cvGm4zTPSJFPtscl97D8Ly+tesyZ1RAtgQCy52UuKedaZIZlzEDMBa/PQ2vGptnRIlKmKc2SmzE1DTGRQQagBuqsCQ1gCTbQDXQazMbZWINOm16rO61ajKiM4REF0u1Mau5tZRwDKTxEcTbLvKHqqOLAe0SM21sarSqdFn6RhRFVzYhQp16pYnMLFbnvJHIzD/VNfjawF7nMi2IJBBNxqLE+WsxcsJ3p19JtsdTHrA+Wvylp9q0x3n2W+dpF1djVFUs5FhfS5YkjLcW/eFzI5qVu72EH5GXHLDLtV1fSdbbqchf2/wBN5aO3e5b8eALcBc8cvLWS+F2YKdGmlQ7OBaxNSq2Z1WoAwJFgbgNbLe3VHPVqaO31pp1sZh6JW+VKVHjcMSod6bKvW6MCwykX7ry7npEI2235A/Af1TJ2aK+Iz5GprkCk9JUydpgoCkAAm5vxGl/IwOJxlHM/RPmQFsp7bZF4M2UcctidBabXsjDdIgNLZNbEMFUl3Z6QIZQQyCoRdWsxBHfpyAXOROrBxWFKmzYrDEWv1M1Ug2bqgMCDYqATf1hx4TMTD4QGwxmKq69mhR6O+pACjKOeTW/lctZYLa9A0ahFfosIzfSdC7HMiOSyCyKwFhpa99NbGZ+7dBXIqUsfQoEtk1RqlXq5agK0vWUsqi/2TxFwcX5p7XSKxWHcW6XpNRcZ82o5EZuWnwnbfRNRy7Npfaeqf/0YfhOWb04dlZS+MbFuCVsaVSnlTili57w4IHhOxejynl2dhvGnm/iZm/GZzz5YbJ3bFERODRERASzUW8vSkiWJWq7y7FzjOvaHx8JoteiDo2hDKfEFWVre9ROv1EvNM3o2IdaiDzA+fnOuOXhlo2zEKuyniKdL+atb4ATPzSkfHv8AK9vmffKbzoMjNIPbINFS6WsT2eQJubjw0OkmFMit5P2J+8PkZYIijWxFTLl6RszhFKUtC54IGJtm8JW+AxJpdM2cU8/R5mqInWDBSMt76HibWEmd297xhaNOl0XSgV2qupsARlToyh1IdWQG9re/TAxm8hfCHC9HYGq9TPmN+vUNS2W1jbhczXK+hWd06wrdFUqUQRSNao2dqi06Ytq1r3Y3WwAN7iZOF3OPTV6dWr0YoU0q5hTCl1c2WwqFMutxqeI5yjZmI2jiK5r4bDlsyfo7MQgw7KlNQUcVGNxZV1tbNoO6UbcO0MIauIxOIp0M4pqxpVVd3uSq00pqFsFCgmxAAYWvrbF+XXldPcLuqamznxhZ+kGZ1TTKaSMq1GOl73LkcrJ4y/vVsPDUMLh3oj6VsnSHPmtmorUIZCdCS1xYWsD4TS8JtWlUqU6b4h1XRM/Rm1OnfWy526oFzlFpumF3VwLUxVXFYysurdWnSpB1W+YLmVSL2IBvOeXz4496l1J1apaT1feVQM3R0qdX6C1XKGyrQTKFVarELeycAOyeN7idxO7mzaRZjRqVAlMNatinCHOi1AXCklSBp3anQ6TmW395kZ1ODwtLAqFsQnWZje9y5APDSZ++ZdmsLOvlt2N36UpTSiwpZUKF6bIrvmIcoOjXqqHzEBbaNbzxjjMXinCilisQyqCAUrEhTmVWJaw1s4zHjYi+k1rd3fjF4eoWWs3XAVmNmIQHMQmcEAmdc3X25V2kxbCvUdaSsKrVKhpgl6NZaSkKOt18pzADLa41mL8tnhednTX6RqWB3d2lVzFMI63ujGoaCdlgCGzMWsCgsbchbS01vG7XZWdKldbhiGAZ3GYGzXFlvwPnMj0h7yF3bClMr0KpR3zs4LJdWCsbEre+pFzYcJoZMkzyvXskts3XVNi7vUsRTVztBVZhc0kwzO63vYOxqFVNhJqhuVhMiF8Ri3bNle3R00JQIagC5A4BDDK1za99efINmbZr4e5ouaZPEixv53uPhO6ek7ZNPD7GL0lK1FNIipmcuDWemaxzE3GawB90mWWd8s2Zddac23v2pgqRNHCYUiolQh6taq1dWUXBCoSV1JBzDXTxkLsreeolS7U6DqQV6Nqa9H1gVJKi17Am2sgHcnUknzlVHL61x4y/m27vT3tOLp1DRY1KdGlVqYghKShKZoVgcwIvckAWTX2XkTvZtRtnoaOND1alYVHpWqu6LTLsKYINujygqMq6dXjMb0Y7NX9V7WqCrcPS6KwtcWRzqe5uky8ORsb8Kf8AEDTL46giIxKYYZm5deqwUXvbiP8Ad7scZ2Z4Tjq1yirVLEkm5POZ2xdsVcM/SUjZwNDyFwQdOBBBmE9AjjYcPWU8fInu+I7xKFvy1t7ZtbN9K7LvrQK4fZz1Awr1sO1SvmuCGtSIXIexYu/VAHjOv7oU8uBwo7sPS/kWco9KWJZv0LObv+hh2PDrPa5sOGqmdi2PSy4eiv1aVMe5QJvthEnS6ZkREw0REQE8M9iBTLNeiCJfnhEqOeby7FNMl1HVPHw8fKa2069i8MGBBF7znG8OyDRe47J4eHhO2GTKKQyP3iH0LeazPWYW3h9A/s+c6DVDE8iaRvCYh6GxaWLAV0otWDKSwYmpigi5fVtrc3nHts7T6eq9TIFztfKBYA8NBOx42hT/APi9YBiSzAkZs1qn6UuVQNcl7LppxJ53nFv1a47Rpp96ogtrbhe/f7jPDqcrW+Ml35YhM3X0Z1Xr7Qw2Gqk1MO7MHpeoyim56w7rgacJpz0LDtKT3C5Pq6cLesf4D4X3f0LYhqe1sOABaoKtM3B0HRs918boPjFXW21f4h8KtJsGaSCnnFYOyALnKiiEDkdqyiwvwE40TO7+nbDVa1XBpToPiAFqtlQMdc9LtFRexUMOXG/Kc9wXo/2i4GXA20Au6leQF/pGsDoT+8fCydhpQnfP8PmHC4PEVA2YvXClNLqES4J565249006h6GtoVLF+gpeBYd5PBAe+dO9He7X6poVUr16RNSoHzXygAKFsS1r63kyqxw3fnAFto4xktkbE1iGZ0W5NR81sxGgYOP3fCa8cL3ug9pbkp9UH63+1u6dmx+5uxjWq1a20C7VKtSoVptTNi7FrWCuTa9vZC0NgURmWjXri9g1qwBI1tclFJ1GnjNSVHG9nVmp1EdRmKOr2N7EowYA25aT6O9NpY7O6NUap0uIpoVXQmweoLGxt1kXzFxpe81gb47Opf8AT7LQkcDU6MH32cyvFelnFH9nRoUvvdJUPvDJ8pfryvg3HOcNuTjatujwFVR9sVberxfQcj/EfC0vhfRDtCr2qdOj5un/ABYmT6b/AGNrVEWpihh6ZYB3SkhyrzIBVmMgsfvDiXZg2KruASAekdQRfQ5QQNR4Tf1ZJuNz2Pup+q9n4mniqlBmr1cMQAeCpXpAt1wOyXBvy0Mq34obGxmKNfE4x2ZUWnkoqzrZSxuGVGB7Z14TmxfMbnU951PvM9J/vhL9PunJt6/qKkCUwmKxFrAOfowWNyFLBkI4cx36G0vNvfgkt0GyaJtwNZlY/FGN/bNSTFOaXQixQ1OkOlzmC5Rry0v/AGBJnYm5+IxWqNSUfbex9wBMvDCd6m2JvZt98a4qVESmVoLSypfL1S7ZlB7Ny501sANTPpCmtgB3AD3TlWyPRPZ0bEYhWVWBaminrW1y5ydAeenC9rcR1UTOdmpIs35VxETmpERAREQPLRaexApIkftLArUUhhe4kjKWEsrNjlG1tnNRfKeB4H8JC7b/AGFTy/ETrO3NmLVQgjXkfGcs3mwrU6VVWHBfeL8p3wy2jTA9jwB8DKa7hiLKq2a+mp4EW4DvvJDZW1moBwKdKoHKFhVQOLJmIFjwFyCbfVEuYneGu6GndEQixWnTp0wQO/Kt9ef/ALm+MtRu+xMJhMTsRcLiMRTw/SO7scyK/UxBYEhj9lRrykOm6m79Ht4l61uQYt/26f4zSCR4SlnnL6pvu1ydAGN2DQ7GCqVT4oxuDqD9LUHHylxPSHhaJvhdnU6ZHBr00YcvUQn4zn2M2iahUuQSqJTFvq01CLfjrYDWY/SdwPu/OPrw8ruuhYn0q4s/s6dCn5h3PxYD4TDwe++Mr1kStjDh6bE5nRKS5RYnQsveBzmlAMeC/wB/GX6WCqtwUnyDGNYTwbrMxW3MTU7eIrv4Gq9v4Q1pG2F72F+/n75LYbdXF1OzTqH90D5yYwno2xj8VK/ea3wmucnaI1O8vttEmkKN1yK5cAccxBGp8idPHyt0DB+iKodXdF8hcycwnonojt1Gby0k+w040G8CfZ+c9CseCn3/AJXnfcJ6O8GnqZvMyXw27WFTs0U90zfkpp850dmVn7KE+Ssfykjh9z8W/Ck/uAn0XSwdNeyijyAl4LM3NdODYX0Z4xu0uXzY/KTOD9ElT13RfIXnYYk5Dn2C9F9Je3UZvLSbDszdDD0TdQ1++82CJNqoSmBwEriJAiIgIiICIiAiIgJ5aexAodLzWd7d2RiaRW+U8mHgfkeE2mJZdJY+dNp7uVKTlDfwNibzCp7v4hjYI58ln0m+GQ8VU+YEqWmBwAHsmrnaafPuE3Axb/5bDzJkxg/RRXPayL8TO2xJs05dhfRMPXq+4SZwnoywi9rM/mZvESbNIDC7n4ROFJfbrJSjs2kvZpqPICZcRumlIUDlKoiRSIiAiIgIiICIiAiIgIiICIiAiIgIiICIiAiIgIiICIiAiIgIiICIiAiIgIiICIiAiIgIiICIiAiIgIiICIiAiIgIiICIiAiIgIiICIiAiIgIiICIiAiIgIiICIiAiIgIiICIiAiIgf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905" y="1226338"/>
            <a:ext cx="959295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 descr="C:\Users\a0869508\AppData\Local\Microsoft\Windows\Temporary Internet Files\Content.IE5\DFSL3UNW\MC900391572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93654"/>
            <a:ext cx="671397" cy="5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Straight Connector 35"/>
          <p:cNvCxnSpPr/>
          <p:nvPr/>
        </p:nvCxnSpPr>
        <p:spPr>
          <a:xfrm>
            <a:off x="6076911" y="1577223"/>
            <a:ext cx="38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792529" y="1049179"/>
            <a:ext cx="846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SSH terminal to EVMs</a:t>
            </a:r>
            <a:endParaRPr lang="en-US" sz="1000" dirty="0"/>
          </a:p>
        </p:txBody>
      </p:sp>
      <p:sp>
        <p:nvSpPr>
          <p:cNvPr id="38" name="TextBox 37"/>
          <p:cNvSpPr txBox="1"/>
          <p:nvPr/>
        </p:nvSpPr>
        <p:spPr>
          <a:xfrm>
            <a:off x="4952999" y="2954179"/>
            <a:ext cx="12572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TCIC6636K2H EVM</a:t>
            </a:r>
            <a:endParaRPr lang="en-US" sz="1000" dirty="0"/>
          </a:p>
        </p:txBody>
      </p:sp>
      <p:sp>
        <p:nvSpPr>
          <p:cNvPr id="39" name="TextBox 38"/>
          <p:cNvSpPr txBox="1"/>
          <p:nvPr/>
        </p:nvSpPr>
        <p:spPr>
          <a:xfrm>
            <a:off x="7542995" y="2954179"/>
            <a:ext cx="12572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TCIC6636K2H EVM</a:t>
            </a:r>
            <a:endParaRPr lang="en-US" sz="1000" dirty="0"/>
          </a:p>
        </p:txBody>
      </p:sp>
      <p:sp>
        <p:nvSpPr>
          <p:cNvPr id="40" name="TextBox 39"/>
          <p:cNvSpPr txBox="1"/>
          <p:nvPr/>
        </p:nvSpPr>
        <p:spPr>
          <a:xfrm>
            <a:off x="4648199" y="3505200"/>
            <a:ext cx="3354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 smtClean="0"/>
              <a:t>Application Partitioning + Software Architecture</a:t>
            </a:r>
          </a:p>
          <a:p>
            <a:endParaRPr lang="en-US" sz="1200" dirty="0"/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3" t="24667" r="50840" b="22345"/>
          <a:stretch/>
        </p:blipFill>
        <p:spPr bwMode="auto">
          <a:xfrm>
            <a:off x="4572000" y="3799252"/>
            <a:ext cx="4228218" cy="2753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05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33375" y="1047750"/>
            <a:ext cx="8467725" cy="4946650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HPC Introduction</a:t>
            </a:r>
          </a:p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Keystone 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Architecture</a:t>
            </a:r>
          </a:p>
          <a:p>
            <a:pPr lvl="1"/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66AK2H12 and EVM</a:t>
            </a:r>
          </a:p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Multicore Software Development 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Kit</a:t>
            </a:r>
          </a:p>
          <a:p>
            <a:r>
              <a:rPr lang="en-US" dirty="0"/>
              <a:t>Programming Models</a:t>
            </a:r>
          </a:p>
          <a:p>
            <a:pPr lvl="1"/>
            <a:r>
              <a:rPr lang="en-US" dirty="0"/>
              <a:t>A brief history of expression APIs/languages</a:t>
            </a:r>
          </a:p>
          <a:p>
            <a:pPr lvl="1"/>
            <a:r>
              <a:rPr lang="en-US" dirty="0"/>
              <a:t>Keystone II Examples</a:t>
            </a:r>
          </a:p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Executive Summary</a:t>
            </a:r>
          </a:p>
          <a:p>
            <a:pPr lvl="1"/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Open MPI,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OpenMP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OpenMP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Accelerator and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OpenCL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 Libraries</a:t>
            </a:r>
          </a:p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Getting Started Guide/Next steps</a:t>
            </a:r>
          </a:p>
          <a:p>
            <a:endParaRPr lang="en-US" b="1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4BCDE72-A0F2-44BC-9216-26AA6ECC44E8}" type="slidenum">
              <a:rPr lang="en-US"/>
              <a:pPr eaLnBrk="1" hangingPunct="1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92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685800" y="2557046"/>
            <a:ext cx="2209800" cy="2243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75" y="142874"/>
            <a:ext cx="8458200" cy="1000125"/>
          </a:xfrm>
        </p:spPr>
        <p:txBody>
          <a:bodyPr/>
          <a:lstStyle/>
          <a:p>
            <a:r>
              <a:rPr lang="en-US" dirty="0" smtClean="0"/>
              <a:t>Programming Models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sz="2000" dirty="0" smtClean="0"/>
              <a:t>(brief history of expression APIs/languages)</a:t>
            </a:r>
            <a:endParaRPr lang="en-US" sz="2000" dirty="0"/>
          </a:p>
        </p:txBody>
      </p:sp>
      <p:sp>
        <p:nvSpPr>
          <p:cNvPr id="65" name="Oval 64"/>
          <p:cNvSpPr/>
          <p:nvPr/>
        </p:nvSpPr>
        <p:spPr>
          <a:xfrm>
            <a:off x="5753100" y="3814346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5867400" y="3814346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5978912" y="3814346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85800" y="4827577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Node 0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>
            <a:off x="1805568" y="2328446"/>
            <a:ext cx="562393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1810679" y="2324729"/>
            <a:ext cx="0" cy="22860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>
            <a:off x="7429500" y="2324729"/>
            <a:ext cx="6040" cy="236663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ounded Rectangle 83"/>
          <p:cNvSpPr/>
          <p:nvPr/>
        </p:nvSpPr>
        <p:spPr>
          <a:xfrm>
            <a:off x="2951356" y="1905000"/>
            <a:ext cx="2933700" cy="3048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MPI Communication APIs</a:t>
            </a:r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3276600" y="4807762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Node 1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5" name="Straight Arrow Connector 104"/>
          <p:cNvCxnSpPr/>
          <p:nvPr/>
        </p:nvCxnSpPr>
        <p:spPr>
          <a:xfrm flipH="1">
            <a:off x="4381500" y="2320383"/>
            <a:ext cx="6040" cy="236663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6324600" y="4827577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Node N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276600" y="2557046"/>
            <a:ext cx="2209800" cy="2243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324600" y="2557046"/>
            <a:ext cx="2209800" cy="2243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0E060-3F75-4CF4-AE0C-966B624F09D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45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33375" y="1047750"/>
            <a:ext cx="8467725" cy="4946650"/>
          </a:xfrm>
        </p:spPr>
        <p:txBody>
          <a:bodyPr/>
          <a:lstStyle/>
          <a:p>
            <a:r>
              <a:rPr lang="en-US" dirty="0" smtClean="0"/>
              <a:t>HPC Introduction</a:t>
            </a:r>
          </a:p>
          <a:p>
            <a:r>
              <a:rPr lang="en-US" dirty="0" smtClean="0"/>
              <a:t>Keystone </a:t>
            </a:r>
            <a:r>
              <a:rPr lang="en-US" dirty="0"/>
              <a:t>Architecture</a:t>
            </a:r>
          </a:p>
          <a:p>
            <a:pPr lvl="1"/>
            <a:r>
              <a:rPr lang="en-US" dirty="0" smtClean="0"/>
              <a:t>66AK2H12 and EVM</a:t>
            </a:r>
          </a:p>
          <a:p>
            <a:r>
              <a:rPr lang="en-US" dirty="0"/>
              <a:t>Multicore Software Development </a:t>
            </a:r>
            <a:r>
              <a:rPr lang="en-US" dirty="0" smtClean="0"/>
              <a:t>Kit</a:t>
            </a:r>
          </a:p>
          <a:p>
            <a:r>
              <a:rPr lang="en-US" dirty="0"/>
              <a:t>Programming Models</a:t>
            </a:r>
          </a:p>
          <a:p>
            <a:pPr lvl="1"/>
            <a:r>
              <a:rPr lang="en-US" dirty="0"/>
              <a:t>A brief history of expression APIs/languages</a:t>
            </a:r>
          </a:p>
          <a:p>
            <a:pPr lvl="1"/>
            <a:r>
              <a:rPr lang="en-US" dirty="0"/>
              <a:t>Keystone II </a:t>
            </a:r>
            <a:r>
              <a:rPr lang="en-US" dirty="0" smtClean="0"/>
              <a:t>Examples</a:t>
            </a:r>
          </a:p>
          <a:p>
            <a:r>
              <a:rPr lang="en-US" dirty="0"/>
              <a:t>Executive Summary</a:t>
            </a:r>
          </a:p>
          <a:p>
            <a:pPr lvl="1"/>
            <a:r>
              <a:rPr lang="en-US" dirty="0"/>
              <a:t>Open MPI, </a:t>
            </a:r>
            <a:r>
              <a:rPr lang="en-US" dirty="0" err="1"/>
              <a:t>OpenMP</a:t>
            </a:r>
            <a:r>
              <a:rPr lang="en-US" dirty="0"/>
              <a:t>, </a:t>
            </a:r>
            <a:r>
              <a:rPr lang="en-US" dirty="0" err="1"/>
              <a:t>OpenMP</a:t>
            </a:r>
            <a:r>
              <a:rPr lang="en-US" dirty="0"/>
              <a:t> Accelerator and </a:t>
            </a:r>
            <a:r>
              <a:rPr lang="en-US" dirty="0" err="1"/>
              <a:t>OpenCL</a:t>
            </a:r>
            <a:r>
              <a:rPr lang="en-US" dirty="0"/>
              <a:t>, </a:t>
            </a:r>
            <a:r>
              <a:rPr lang="en-US" dirty="0" smtClean="0"/>
              <a:t>Libraries</a:t>
            </a:r>
          </a:p>
          <a:p>
            <a:r>
              <a:rPr lang="en-US" dirty="0"/>
              <a:t>Getting Started Guide/Next steps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4BCDE72-A0F2-44BC-9216-26AA6ECC44E8}" type="slidenum">
              <a:rPr lang="en-US"/>
              <a:pPr eaLnBrk="1" hangingPunct="1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78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685800" y="2557046"/>
            <a:ext cx="2209800" cy="2243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0E060-3F75-4CF4-AE0C-966B624F09D7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38200" y="3048000"/>
            <a:ext cx="1905000" cy="533400"/>
          </a:xfrm>
          <a:prstGeom prst="rect">
            <a:avLst/>
          </a:prstGeom>
          <a:solidFill>
            <a:schemeClr val="accent2">
              <a:lumMod val="20000"/>
              <a:lumOff val="80000"/>
              <a:alpha val="44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3124200"/>
            <a:ext cx="381000" cy="381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8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CPU</a:t>
            </a:r>
            <a:endParaRPr lang="en-US" sz="7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3124200"/>
            <a:ext cx="381000" cy="381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8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CPU</a:t>
            </a:r>
            <a:endParaRPr lang="en-US" sz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8800" y="3124200"/>
            <a:ext cx="381000" cy="381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8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CPU</a:t>
            </a:r>
            <a:endParaRPr lang="en-US" sz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3124200"/>
            <a:ext cx="381000" cy="381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8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CPU</a:t>
            </a:r>
            <a:endParaRPr lang="en-US" sz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14400" y="2743200"/>
            <a:ext cx="1752600" cy="2286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OpenMP Threads</a:t>
            </a:r>
          </a:p>
        </p:txBody>
      </p:sp>
      <p:sp>
        <p:nvSpPr>
          <p:cNvPr id="65" name="Oval 64"/>
          <p:cNvSpPr/>
          <p:nvPr/>
        </p:nvSpPr>
        <p:spPr>
          <a:xfrm>
            <a:off x="5753100" y="3814346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5867400" y="3814346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5978912" y="3814346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85800" y="4827577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Node 0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>
            <a:off x="1805568" y="2328446"/>
            <a:ext cx="562393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1810679" y="2324729"/>
            <a:ext cx="0" cy="22860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endCxn id="90" idx="0"/>
          </p:cNvCxnSpPr>
          <p:nvPr/>
        </p:nvCxnSpPr>
        <p:spPr>
          <a:xfrm flipH="1">
            <a:off x="7429500" y="2324729"/>
            <a:ext cx="6040" cy="236663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ounded Rectangle 83"/>
          <p:cNvSpPr/>
          <p:nvPr/>
        </p:nvSpPr>
        <p:spPr>
          <a:xfrm>
            <a:off x="2951356" y="1905000"/>
            <a:ext cx="2933700" cy="3048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MPI Communication APIs</a:t>
            </a:r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6324600" y="2561392"/>
            <a:ext cx="2209800" cy="2243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6477000" y="3052346"/>
            <a:ext cx="1905000" cy="533400"/>
          </a:xfrm>
          <a:prstGeom prst="rect">
            <a:avLst/>
          </a:prstGeom>
          <a:solidFill>
            <a:schemeClr val="accent2">
              <a:lumMod val="20000"/>
              <a:lumOff val="80000"/>
              <a:alpha val="44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6553200" y="3128546"/>
            <a:ext cx="381000" cy="381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8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CPU</a:t>
            </a:r>
            <a:endParaRPr lang="en-US" sz="7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7010400" y="3128546"/>
            <a:ext cx="381000" cy="381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8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CPU</a:t>
            </a:r>
            <a:endParaRPr lang="en-US" sz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7467600" y="3128546"/>
            <a:ext cx="381000" cy="381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8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CPU</a:t>
            </a:r>
            <a:endParaRPr lang="en-US" sz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7924800" y="3128546"/>
            <a:ext cx="381000" cy="381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8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CPU</a:t>
            </a:r>
            <a:endParaRPr lang="en-US" sz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6553200" y="2747546"/>
            <a:ext cx="1752600" cy="2286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OpenMP Threads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3276600" y="4807762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Node 1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5" name="Straight Arrow Connector 104"/>
          <p:cNvCxnSpPr>
            <a:endCxn id="106" idx="0"/>
          </p:cNvCxnSpPr>
          <p:nvPr/>
        </p:nvCxnSpPr>
        <p:spPr>
          <a:xfrm flipH="1">
            <a:off x="4381500" y="2320383"/>
            <a:ext cx="6040" cy="236663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105"/>
          <p:cNvSpPr/>
          <p:nvPr/>
        </p:nvSpPr>
        <p:spPr>
          <a:xfrm>
            <a:off x="3276600" y="2557046"/>
            <a:ext cx="2209800" cy="2243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3429000" y="3048000"/>
            <a:ext cx="1905000" cy="533400"/>
          </a:xfrm>
          <a:prstGeom prst="rect">
            <a:avLst/>
          </a:prstGeom>
          <a:solidFill>
            <a:schemeClr val="accent2">
              <a:lumMod val="20000"/>
              <a:lumOff val="80000"/>
              <a:alpha val="44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3505200" y="3124200"/>
            <a:ext cx="381000" cy="381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8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CPU</a:t>
            </a:r>
            <a:endParaRPr lang="en-US" sz="7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3962400" y="3124200"/>
            <a:ext cx="381000" cy="381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8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CPU</a:t>
            </a:r>
            <a:endParaRPr lang="en-US" sz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4419600" y="3124200"/>
            <a:ext cx="381000" cy="381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8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CPU</a:t>
            </a:r>
            <a:endParaRPr lang="en-US" sz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4876800" y="3124200"/>
            <a:ext cx="381000" cy="381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8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CPU</a:t>
            </a:r>
            <a:endParaRPr lang="en-US" sz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Rounded Rectangle 111"/>
          <p:cNvSpPr/>
          <p:nvPr/>
        </p:nvSpPr>
        <p:spPr>
          <a:xfrm>
            <a:off x="3505200" y="2743200"/>
            <a:ext cx="1752600" cy="2286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OpenMP Threads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6324600" y="4827577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Node N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231775" y="142874"/>
            <a:ext cx="8458200" cy="1000125"/>
          </a:xfrm>
        </p:spPr>
        <p:txBody>
          <a:bodyPr/>
          <a:lstStyle/>
          <a:p>
            <a:r>
              <a:rPr lang="en-US" dirty="0" smtClean="0"/>
              <a:t>Programming Models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sz="2000" dirty="0" smtClean="0"/>
              <a:t>(brief history of expression APIs/languages)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4050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6" grpId="0" animBg="1"/>
      <p:bldP spid="1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685800" y="2557046"/>
            <a:ext cx="2209800" cy="2243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75" y="142874"/>
            <a:ext cx="8458200" cy="1000125"/>
          </a:xfrm>
        </p:spPr>
        <p:txBody>
          <a:bodyPr/>
          <a:lstStyle/>
          <a:p>
            <a:r>
              <a:rPr lang="en-US" dirty="0" smtClean="0"/>
              <a:t>Programming Models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</a:t>
            </a:r>
            <a:r>
              <a:rPr lang="en-US" sz="2000" dirty="0"/>
              <a:t>(brief history of expression APIs/languages)</a:t>
            </a:r>
          </a:p>
        </p:txBody>
      </p:sp>
      <p:sp>
        <p:nvSpPr>
          <p:cNvPr id="8" name="Rectangle 7"/>
          <p:cNvSpPr/>
          <p:nvPr/>
        </p:nvSpPr>
        <p:spPr>
          <a:xfrm>
            <a:off x="838200" y="3048000"/>
            <a:ext cx="1905000" cy="533400"/>
          </a:xfrm>
          <a:prstGeom prst="rect">
            <a:avLst/>
          </a:prstGeom>
          <a:solidFill>
            <a:schemeClr val="accent2">
              <a:lumMod val="20000"/>
              <a:lumOff val="80000"/>
              <a:alpha val="44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3124200"/>
            <a:ext cx="381000" cy="381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8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CPU</a:t>
            </a:r>
            <a:endParaRPr lang="en-US" sz="7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3124200"/>
            <a:ext cx="381000" cy="381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8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CPU</a:t>
            </a:r>
            <a:endParaRPr lang="en-US" sz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8800" y="3124200"/>
            <a:ext cx="381000" cy="381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8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CPU</a:t>
            </a:r>
            <a:endParaRPr lang="en-US" sz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3124200"/>
            <a:ext cx="381000" cy="381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8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CPU</a:t>
            </a:r>
            <a:endParaRPr lang="en-US" sz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14400" y="2743200"/>
            <a:ext cx="1752600" cy="2286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OpenMP Threads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43000" y="4267200"/>
            <a:ext cx="1333500" cy="381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4000">
                <a:srgbClr val="92D050"/>
              </a:gs>
              <a:gs pos="100000">
                <a:srgbClr val="92D05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GPU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34379" y="3814346"/>
            <a:ext cx="1752600" cy="2286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CUDA/OpenCL</a:t>
            </a:r>
            <a:endParaRPr lang="en-US" sz="1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Arrow Connector 17"/>
          <p:cNvCxnSpPr>
            <a:endCxn id="12" idx="0"/>
          </p:cNvCxnSpPr>
          <p:nvPr/>
        </p:nvCxnSpPr>
        <p:spPr>
          <a:xfrm>
            <a:off x="1805568" y="4038600"/>
            <a:ext cx="4182" cy="22860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5753100" y="3814346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5867400" y="3814346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5978912" y="3814346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85800" y="4827577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Node 0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>
            <a:off x="1805568" y="2328446"/>
            <a:ext cx="562393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1810679" y="2324729"/>
            <a:ext cx="0" cy="22860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endCxn id="90" idx="0"/>
          </p:cNvCxnSpPr>
          <p:nvPr/>
        </p:nvCxnSpPr>
        <p:spPr>
          <a:xfrm flipH="1">
            <a:off x="7429500" y="2324729"/>
            <a:ext cx="6040" cy="236663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ounded Rectangle 83"/>
          <p:cNvSpPr/>
          <p:nvPr/>
        </p:nvSpPr>
        <p:spPr>
          <a:xfrm>
            <a:off x="2951356" y="1905000"/>
            <a:ext cx="2933700" cy="3048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MPI Communication APIs</a:t>
            </a:r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9" name="Straight Arrow Connector 88"/>
          <p:cNvCxnSpPr/>
          <p:nvPr/>
        </p:nvCxnSpPr>
        <p:spPr>
          <a:xfrm>
            <a:off x="1796740" y="3577383"/>
            <a:ext cx="4182" cy="22860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6324600" y="2561392"/>
            <a:ext cx="2209800" cy="2243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6477000" y="3052346"/>
            <a:ext cx="1905000" cy="533400"/>
          </a:xfrm>
          <a:prstGeom prst="rect">
            <a:avLst/>
          </a:prstGeom>
          <a:solidFill>
            <a:schemeClr val="accent2">
              <a:lumMod val="20000"/>
              <a:lumOff val="80000"/>
              <a:alpha val="44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6553200" y="3128546"/>
            <a:ext cx="381000" cy="381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8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CPU</a:t>
            </a:r>
            <a:endParaRPr lang="en-US" sz="7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7010400" y="3128546"/>
            <a:ext cx="381000" cy="381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8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CPU</a:t>
            </a:r>
            <a:endParaRPr lang="en-US" sz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7467600" y="3128546"/>
            <a:ext cx="381000" cy="381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8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CPU</a:t>
            </a:r>
            <a:endParaRPr lang="en-US" sz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7924800" y="3128546"/>
            <a:ext cx="381000" cy="381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8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CPU</a:t>
            </a:r>
            <a:endParaRPr lang="en-US" sz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6553200" y="2747546"/>
            <a:ext cx="1752600" cy="2286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OpenMP Threads</a:t>
            </a:r>
          </a:p>
        </p:txBody>
      </p:sp>
      <p:sp>
        <p:nvSpPr>
          <p:cNvPr id="97" name="Rectangle 96"/>
          <p:cNvSpPr/>
          <p:nvPr/>
        </p:nvSpPr>
        <p:spPr>
          <a:xfrm>
            <a:off x="6781800" y="4271546"/>
            <a:ext cx="1333500" cy="381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4000">
                <a:srgbClr val="92D050"/>
              </a:gs>
              <a:gs pos="100000">
                <a:srgbClr val="92D05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GPU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6573179" y="3818692"/>
            <a:ext cx="1752600" cy="2286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CUDA/OpenCL</a:t>
            </a:r>
            <a:endParaRPr lang="en-US" sz="1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9" name="Straight Arrow Connector 98"/>
          <p:cNvCxnSpPr>
            <a:endCxn id="97" idx="0"/>
          </p:cNvCxnSpPr>
          <p:nvPr/>
        </p:nvCxnSpPr>
        <p:spPr>
          <a:xfrm>
            <a:off x="7444368" y="4042946"/>
            <a:ext cx="4182" cy="22860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3276600" y="4807762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Node 1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1" name="Straight Arrow Connector 100"/>
          <p:cNvCxnSpPr/>
          <p:nvPr/>
        </p:nvCxnSpPr>
        <p:spPr>
          <a:xfrm>
            <a:off x="7435540" y="3581729"/>
            <a:ext cx="4182" cy="22860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endCxn id="106" idx="0"/>
          </p:cNvCxnSpPr>
          <p:nvPr/>
        </p:nvCxnSpPr>
        <p:spPr>
          <a:xfrm flipH="1">
            <a:off x="4381500" y="2320383"/>
            <a:ext cx="6040" cy="236663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105"/>
          <p:cNvSpPr/>
          <p:nvPr/>
        </p:nvSpPr>
        <p:spPr>
          <a:xfrm>
            <a:off x="3276600" y="2557046"/>
            <a:ext cx="2209800" cy="2243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3429000" y="3048000"/>
            <a:ext cx="1905000" cy="533400"/>
          </a:xfrm>
          <a:prstGeom prst="rect">
            <a:avLst/>
          </a:prstGeom>
          <a:solidFill>
            <a:schemeClr val="accent2">
              <a:lumMod val="20000"/>
              <a:lumOff val="80000"/>
              <a:alpha val="44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3505200" y="3124200"/>
            <a:ext cx="381000" cy="381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8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CPU</a:t>
            </a:r>
            <a:endParaRPr lang="en-US" sz="7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3962400" y="3124200"/>
            <a:ext cx="381000" cy="381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8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CPU</a:t>
            </a:r>
            <a:endParaRPr lang="en-US" sz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4419600" y="3124200"/>
            <a:ext cx="381000" cy="381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8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CPU</a:t>
            </a:r>
            <a:endParaRPr lang="en-US" sz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4876800" y="3124200"/>
            <a:ext cx="381000" cy="381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8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CPU</a:t>
            </a:r>
            <a:endParaRPr lang="en-US" sz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Rounded Rectangle 111"/>
          <p:cNvSpPr/>
          <p:nvPr/>
        </p:nvSpPr>
        <p:spPr>
          <a:xfrm>
            <a:off x="3505200" y="2743200"/>
            <a:ext cx="1752600" cy="2286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OpenMP Threads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3733800" y="4267200"/>
            <a:ext cx="1333500" cy="381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4000">
                <a:srgbClr val="92D050"/>
              </a:gs>
              <a:gs pos="100000">
                <a:srgbClr val="92D05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GPU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3525179" y="3814346"/>
            <a:ext cx="1752600" cy="2286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CUDA/OpenCL</a:t>
            </a:r>
            <a:endParaRPr lang="en-US" sz="1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5" name="Straight Arrow Connector 114"/>
          <p:cNvCxnSpPr>
            <a:endCxn id="113" idx="0"/>
          </p:cNvCxnSpPr>
          <p:nvPr/>
        </p:nvCxnSpPr>
        <p:spPr>
          <a:xfrm>
            <a:off x="4396368" y="4038600"/>
            <a:ext cx="4182" cy="22860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>
            <a:off x="4387540" y="3577383"/>
            <a:ext cx="4182" cy="22860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6324600" y="4827577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Node N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0E060-3F75-4CF4-AE0C-966B624F09D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685800" y="2557046"/>
            <a:ext cx="2209800" cy="2243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3048000"/>
            <a:ext cx="1905000" cy="533400"/>
          </a:xfrm>
          <a:prstGeom prst="rect">
            <a:avLst/>
          </a:prstGeom>
          <a:solidFill>
            <a:schemeClr val="accent2">
              <a:lumMod val="20000"/>
              <a:lumOff val="80000"/>
              <a:alpha val="44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3124200"/>
            <a:ext cx="381000" cy="381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8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CPU</a:t>
            </a:r>
            <a:endParaRPr lang="en-US" sz="7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3124200"/>
            <a:ext cx="381000" cy="381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8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CPU</a:t>
            </a:r>
            <a:endParaRPr lang="en-US" sz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8800" y="3124200"/>
            <a:ext cx="381000" cy="381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8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CPU</a:t>
            </a:r>
            <a:endParaRPr lang="en-US" sz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3124200"/>
            <a:ext cx="381000" cy="381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8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CPU</a:t>
            </a:r>
            <a:endParaRPr lang="en-US" sz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14400" y="2743200"/>
            <a:ext cx="1752600" cy="2286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OpenMP Threads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43000" y="4267200"/>
            <a:ext cx="1333500" cy="381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4000">
                <a:srgbClr val="92D050"/>
              </a:gs>
              <a:gs pos="100000">
                <a:srgbClr val="92D05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DSP</a:t>
            </a:r>
            <a:endParaRPr lang="en-US" sz="1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34379" y="3814346"/>
            <a:ext cx="1752600" cy="2286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OpenCL</a:t>
            </a:r>
            <a:endParaRPr lang="en-US" sz="1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Arrow Connector 17"/>
          <p:cNvCxnSpPr>
            <a:endCxn id="12" idx="0"/>
          </p:cNvCxnSpPr>
          <p:nvPr/>
        </p:nvCxnSpPr>
        <p:spPr>
          <a:xfrm>
            <a:off x="1805568" y="4038600"/>
            <a:ext cx="4182" cy="22860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5753100" y="3814346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5867400" y="3814346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5978912" y="3814346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85800" y="4827577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Node 0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>
            <a:off x="1805568" y="2328446"/>
            <a:ext cx="562393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1810679" y="2324729"/>
            <a:ext cx="0" cy="22860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endCxn id="90" idx="0"/>
          </p:cNvCxnSpPr>
          <p:nvPr/>
        </p:nvCxnSpPr>
        <p:spPr>
          <a:xfrm flipH="1">
            <a:off x="7429500" y="2324729"/>
            <a:ext cx="6040" cy="236663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ounded Rectangle 83"/>
          <p:cNvSpPr/>
          <p:nvPr/>
        </p:nvSpPr>
        <p:spPr>
          <a:xfrm>
            <a:off x="2951356" y="1905000"/>
            <a:ext cx="2933700" cy="3048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MPI Communication APIs</a:t>
            </a:r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9" name="Straight Arrow Connector 88"/>
          <p:cNvCxnSpPr/>
          <p:nvPr/>
        </p:nvCxnSpPr>
        <p:spPr>
          <a:xfrm>
            <a:off x="1796740" y="3577383"/>
            <a:ext cx="4182" cy="22860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6324600" y="2561392"/>
            <a:ext cx="2209800" cy="2243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6477000" y="3052346"/>
            <a:ext cx="1905000" cy="533400"/>
          </a:xfrm>
          <a:prstGeom prst="rect">
            <a:avLst/>
          </a:prstGeom>
          <a:solidFill>
            <a:schemeClr val="accent2">
              <a:lumMod val="20000"/>
              <a:lumOff val="80000"/>
              <a:alpha val="44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6553200" y="3128546"/>
            <a:ext cx="381000" cy="381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8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CPU</a:t>
            </a:r>
            <a:endParaRPr lang="en-US" sz="7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7010400" y="3128546"/>
            <a:ext cx="381000" cy="381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8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CPU</a:t>
            </a:r>
            <a:endParaRPr lang="en-US" sz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7467600" y="3128546"/>
            <a:ext cx="381000" cy="381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8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CPU</a:t>
            </a:r>
            <a:endParaRPr lang="en-US" sz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7924800" y="3128546"/>
            <a:ext cx="381000" cy="381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8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CPU</a:t>
            </a:r>
            <a:endParaRPr lang="en-US" sz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6553200" y="2747546"/>
            <a:ext cx="1752600" cy="2286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OpenMP Threads</a:t>
            </a:r>
          </a:p>
        </p:txBody>
      </p:sp>
      <p:sp>
        <p:nvSpPr>
          <p:cNvPr id="97" name="Rectangle 96"/>
          <p:cNvSpPr/>
          <p:nvPr/>
        </p:nvSpPr>
        <p:spPr>
          <a:xfrm>
            <a:off x="6781800" y="4271546"/>
            <a:ext cx="1333500" cy="381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4000">
                <a:srgbClr val="92D050"/>
              </a:gs>
              <a:gs pos="100000">
                <a:srgbClr val="92D05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DSP</a:t>
            </a:r>
            <a:endParaRPr lang="en-US" sz="1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6573179" y="3818692"/>
            <a:ext cx="1752600" cy="2286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OpenCL</a:t>
            </a:r>
            <a:endParaRPr lang="en-US" sz="1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9" name="Straight Arrow Connector 98"/>
          <p:cNvCxnSpPr>
            <a:endCxn id="97" idx="0"/>
          </p:cNvCxnSpPr>
          <p:nvPr/>
        </p:nvCxnSpPr>
        <p:spPr>
          <a:xfrm>
            <a:off x="7444368" y="4042946"/>
            <a:ext cx="4182" cy="22860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3276600" y="4807762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Node 1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1" name="Straight Arrow Connector 100"/>
          <p:cNvCxnSpPr/>
          <p:nvPr/>
        </p:nvCxnSpPr>
        <p:spPr>
          <a:xfrm>
            <a:off x="7435540" y="3581729"/>
            <a:ext cx="4182" cy="22860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endCxn id="106" idx="0"/>
          </p:cNvCxnSpPr>
          <p:nvPr/>
        </p:nvCxnSpPr>
        <p:spPr>
          <a:xfrm flipH="1">
            <a:off x="4381500" y="2320383"/>
            <a:ext cx="6040" cy="236663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105"/>
          <p:cNvSpPr/>
          <p:nvPr/>
        </p:nvSpPr>
        <p:spPr>
          <a:xfrm>
            <a:off x="3276600" y="2557046"/>
            <a:ext cx="2209800" cy="2243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3429000" y="3048000"/>
            <a:ext cx="1905000" cy="533400"/>
          </a:xfrm>
          <a:prstGeom prst="rect">
            <a:avLst/>
          </a:prstGeom>
          <a:solidFill>
            <a:schemeClr val="accent2">
              <a:lumMod val="20000"/>
              <a:lumOff val="80000"/>
              <a:alpha val="44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3505200" y="3124200"/>
            <a:ext cx="381000" cy="381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8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CPU</a:t>
            </a:r>
            <a:endParaRPr lang="en-US" sz="7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3962400" y="3124200"/>
            <a:ext cx="381000" cy="381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8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CPU</a:t>
            </a:r>
            <a:endParaRPr lang="en-US" sz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4419600" y="3124200"/>
            <a:ext cx="381000" cy="381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8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CPU</a:t>
            </a:r>
            <a:endParaRPr lang="en-US" sz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4876800" y="3124200"/>
            <a:ext cx="381000" cy="381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8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CPU</a:t>
            </a:r>
            <a:endParaRPr lang="en-US" sz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Rounded Rectangle 111"/>
          <p:cNvSpPr/>
          <p:nvPr/>
        </p:nvSpPr>
        <p:spPr>
          <a:xfrm>
            <a:off x="3505200" y="2743200"/>
            <a:ext cx="1752600" cy="2286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OpenMP Threads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3733800" y="4267200"/>
            <a:ext cx="1333500" cy="381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4000">
                <a:srgbClr val="92D050"/>
              </a:gs>
              <a:gs pos="100000">
                <a:srgbClr val="92D05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DSP</a:t>
            </a:r>
            <a:endParaRPr lang="en-US" sz="1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Rounded Rectangle 113"/>
          <p:cNvSpPr/>
          <p:nvPr/>
        </p:nvSpPr>
        <p:spPr>
          <a:xfrm>
            <a:off x="3525179" y="3814346"/>
            <a:ext cx="1752600" cy="2286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OpenCL</a:t>
            </a:r>
            <a:endParaRPr lang="en-US" sz="1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5" name="Straight Arrow Connector 114"/>
          <p:cNvCxnSpPr>
            <a:endCxn id="113" idx="0"/>
          </p:cNvCxnSpPr>
          <p:nvPr/>
        </p:nvCxnSpPr>
        <p:spPr>
          <a:xfrm>
            <a:off x="4396368" y="4038600"/>
            <a:ext cx="4182" cy="22860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>
            <a:off x="4387540" y="3577383"/>
            <a:ext cx="4182" cy="22860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6324600" y="4827577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Node N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itle 1"/>
          <p:cNvSpPr>
            <a:spLocks noGrp="1"/>
          </p:cNvSpPr>
          <p:nvPr>
            <p:ph type="title"/>
          </p:nvPr>
        </p:nvSpPr>
        <p:spPr>
          <a:xfrm>
            <a:off x="231775" y="142874"/>
            <a:ext cx="8458200" cy="1000125"/>
          </a:xfrm>
        </p:spPr>
        <p:txBody>
          <a:bodyPr/>
          <a:lstStyle/>
          <a:p>
            <a:r>
              <a:rPr lang="en-US" dirty="0" smtClean="0"/>
              <a:t>Programming Model </a:t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sz="2400" dirty="0" smtClean="0"/>
              <a:t>On </a:t>
            </a:r>
            <a:r>
              <a:rPr lang="en-US" sz="2400" dirty="0" err="1" smtClean="0"/>
              <a:t>KeyStone</a:t>
            </a:r>
            <a:r>
              <a:rPr lang="en-US" sz="2400" dirty="0" smtClean="0"/>
              <a:t> II, Example 1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0E060-3F75-4CF4-AE0C-966B624F09D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8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137"/>
          <p:cNvSpPr/>
          <p:nvPr/>
        </p:nvSpPr>
        <p:spPr>
          <a:xfrm>
            <a:off x="3276600" y="2557046"/>
            <a:ext cx="2209800" cy="2243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85800" y="2557046"/>
            <a:ext cx="2209800" cy="2243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5"/>
          <p:cNvGrpSpPr/>
          <p:nvPr/>
        </p:nvGrpSpPr>
        <p:grpSpPr>
          <a:xfrm>
            <a:off x="838200" y="2819400"/>
            <a:ext cx="1905000" cy="533400"/>
            <a:chOff x="838200" y="3048000"/>
            <a:chExt cx="1905000" cy="533400"/>
          </a:xfrm>
        </p:grpSpPr>
        <p:sp>
          <p:nvSpPr>
            <p:cNvPr id="8" name="Rectangle 7"/>
            <p:cNvSpPr/>
            <p:nvPr/>
          </p:nvSpPr>
          <p:spPr>
            <a:xfrm>
              <a:off x="838200" y="3048000"/>
              <a:ext cx="190500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44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914400" y="3124200"/>
              <a:ext cx="381000" cy="38100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89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CPU</a:t>
              </a:r>
              <a:endParaRPr lang="en-US" sz="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371600" y="3124200"/>
              <a:ext cx="381000" cy="38100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89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CPU</a:t>
              </a:r>
              <a:endParaRPr lang="en-US"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828800" y="3124200"/>
              <a:ext cx="381000" cy="38100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89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CPU</a:t>
              </a:r>
              <a:endParaRPr lang="en-US"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286000" y="3124200"/>
              <a:ext cx="381000" cy="38100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89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CPU</a:t>
              </a:r>
              <a:endParaRPr lang="en-US"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914400" y="3581400"/>
            <a:ext cx="1752600" cy="2286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OpenCL</a:t>
            </a:r>
            <a:endParaRPr lang="en-US" sz="1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5753100" y="3814346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5867400" y="3814346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5978912" y="3814346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85800" y="4827577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Node 0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>
            <a:off x="1103712" y="2332792"/>
            <a:ext cx="563787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1103712" y="2332792"/>
            <a:ext cx="1188" cy="562808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ounded Rectangle 83"/>
          <p:cNvSpPr/>
          <p:nvPr/>
        </p:nvSpPr>
        <p:spPr>
          <a:xfrm>
            <a:off x="2951356" y="1905000"/>
            <a:ext cx="2933700" cy="3048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MPI Communication APIs</a:t>
            </a:r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3276600" y="4807762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Node 1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6324600" y="4827577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Node N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24"/>
          <p:cNvGrpSpPr/>
          <p:nvPr/>
        </p:nvGrpSpPr>
        <p:grpSpPr>
          <a:xfrm>
            <a:off x="1143000" y="4114800"/>
            <a:ext cx="1333500" cy="385346"/>
            <a:chOff x="1143000" y="4267200"/>
            <a:chExt cx="1333500" cy="385346"/>
          </a:xfrm>
        </p:grpSpPr>
        <p:sp>
          <p:nvSpPr>
            <p:cNvPr id="12" name="Rectangle 11"/>
            <p:cNvSpPr/>
            <p:nvPr/>
          </p:nvSpPr>
          <p:spPr>
            <a:xfrm>
              <a:off x="1143000" y="4267200"/>
              <a:ext cx="1333500" cy="3810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rgbClr val="92D050"/>
                </a:gs>
                <a:gs pos="100000">
                  <a:srgbClr val="92D050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Straight Connector 8"/>
            <p:cNvCxnSpPr>
              <a:stCxn id="12" idx="0"/>
              <a:endCxn id="12" idx="2"/>
            </p:cNvCxnSpPr>
            <p:nvPr/>
          </p:nvCxnSpPr>
          <p:spPr>
            <a:xfrm>
              <a:off x="1809750" y="4267200"/>
              <a:ext cx="0" cy="38100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2" idx="1"/>
              <a:endCxn id="12" idx="3"/>
            </p:cNvCxnSpPr>
            <p:nvPr/>
          </p:nvCxnSpPr>
          <p:spPr>
            <a:xfrm>
              <a:off x="1143000" y="4457700"/>
              <a:ext cx="1333500" cy="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447800" y="4267200"/>
              <a:ext cx="0" cy="385346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2133600" y="4267200"/>
              <a:ext cx="0" cy="385346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Title 1"/>
          <p:cNvSpPr>
            <a:spLocks noGrp="1"/>
          </p:cNvSpPr>
          <p:nvPr>
            <p:ph type="title"/>
          </p:nvPr>
        </p:nvSpPr>
        <p:spPr>
          <a:xfrm>
            <a:off x="231775" y="142874"/>
            <a:ext cx="8458200" cy="1000125"/>
          </a:xfrm>
        </p:spPr>
        <p:txBody>
          <a:bodyPr/>
          <a:lstStyle/>
          <a:p>
            <a:r>
              <a:rPr lang="en-US" dirty="0" smtClean="0"/>
              <a:t>Programming Model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</a:t>
            </a:r>
            <a:r>
              <a:rPr lang="en-US" sz="2400" dirty="0" smtClean="0"/>
              <a:t>On </a:t>
            </a:r>
            <a:r>
              <a:rPr lang="en-US" sz="2400" dirty="0" err="1" smtClean="0"/>
              <a:t>KeyStone</a:t>
            </a:r>
            <a:r>
              <a:rPr lang="en-US" sz="2400" dirty="0" smtClean="0"/>
              <a:t> II, Example 2</a:t>
            </a:r>
            <a:endParaRPr lang="en-US" sz="2400" dirty="0"/>
          </a:p>
        </p:txBody>
      </p:sp>
      <p:cxnSp>
        <p:nvCxnSpPr>
          <p:cNvPr id="118" name="Straight Arrow Connector 117"/>
          <p:cNvCxnSpPr/>
          <p:nvPr/>
        </p:nvCxnSpPr>
        <p:spPr>
          <a:xfrm flipH="1">
            <a:off x="1103712" y="3285179"/>
            <a:ext cx="3356" cy="292204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16" idx="2"/>
          </p:cNvCxnSpPr>
          <p:nvPr/>
        </p:nvCxnSpPr>
        <p:spPr>
          <a:xfrm>
            <a:off x="1790700" y="3810000"/>
            <a:ext cx="0" cy="288187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16" idx="0"/>
          </p:cNvCxnSpPr>
          <p:nvPr/>
        </p:nvCxnSpPr>
        <p:spPr>
          <a:xfrm flipV="1">
            <a:off x="1790700" y="3352801"/>
            <a:ext cx="0" cy="228599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38"/>
          <p:cNvGrpSpPr/>
          <p:nvPr/>
        </p:nvGrpSpPr>
        <p:grpSpPr>
          <a:xfrm>
            <a:off x="3429000" y="2819400"/>
            <a:ext cx="1905000" cy="533400"/>
            <a:chOff x="838200" y="3048000"/>
            <a:chExt cx="1905000" cy="533400"/>
          </a:xfrm>
        </p:grpSpPr>
        <p:sp>
          <p:nvSpPr>
            <p:cNvPr id="140" name="Rectangle 139"/>
            <p:cNvSpPr/>
            <p:nvPr/>
          </p:nvSpPr>
          <p:spPr>
            <a:xfrm>
              <a:off x="838200" y="3048000"/>
              <a:ext cx="190500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44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914400" y="3124200"/>
              <a:ext cx="381000" cy="38100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89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CPU</a:t>
              </a:r>
              <a:endParaRPr lang="en-US" sz="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1371600" y="3124200"/>
              <a:ext cx="381000" cy="38100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89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CPU</a:t>
              </a:r>
              <a:endParaRPr lang="en-US"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1828800" y="3124200"/>
              <a:ext cx="381000" cy="38100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89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CPU</a:t>
              </a:r>
              <a:endParaRPr lang="en-US"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2286000" y="3124200"/>
              <a:ext cx="381000" cy="38100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89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CPU</a:t>
              </a:r>
              <a:endParaRPr lang="en-US"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5" name="Rounded Rectangle 144"/>
          <p:cNvSpPr/>
          <p:nvPr/>
        </p:nvSpPr>
        <p:spPr>
          <a:xfrm>
            <a:off x="3505200" y="3581400"/>
            <a:ext cx="1752600" cy="2286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OpenCL</a:t>
            </a:r>
            <a:endParaRPr lang="en-US" sz="1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45"/>
          <p:cNvGrpSpPr/>
          <p:nvPr/>
        </p:nvGrpSpPr>
        <p:grpSpPr>
          <a:xfrm>
            <a:off x="3733800" y="4114800"/>
            <a:ext cx="1333500" cy="385346"/>
            <a:chOff x="1143000" y="4267200"/>
            <a:chExt cx="1333500" cy="385346"/>
          </a:xfrm>
        </p:grpSpPr>
        <p:sp>
          <p:nvSpPr>
            <p:cNvPr id="147" name="Rectangle 146"/>
            <p:cNvSpPr/>
            <p:nvPr/>
          </p:nvSpPr>
          <p:spPr>
            <a:xfrm>
              <a:off x="1143000" y="4267200"/>
              <a:ext cx="1333500" cy="3810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rgbClr val="92D050"/>
                </a:gs>
                <a:gs pos="100000">
                  <a:srgbClr val="92D050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8" name="Straight Connector 147"/>
            <p:cNvCxnSpPr>
              <a:stCxn id="147" idx="0"/>
              <a:endCxn id="147" idx="2"/>
            </p:cNvCxnSpPr>
            <p:nvPr/>
          </p:nvCxnSpPr>
          <p:spPr>
            <a:xfrm>
              <a:off x="1809750" y="4267200"/>
              <a:ext cx="0" cy="38100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147" idx="1"/>
              <a:endCxn id="147" idx="3"/>
            </p:cNvCxnSpPr>
            <p:nvPr/>
          </p:nvCxnSpPr>
          <p:spPr>
            <a:xfrm>
              <a:off x="1143000" y="4457700"/>
              <a:ext cx="1333500" cy="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1447800" y="4267200"/>
              <a:ext cx="0" cy="385346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2133600" y="4267200"/>
              <a:ext cx="0" cy="385346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2" name="Straight Arrow Connector 151"/>
          <p:cNvCxnSpPr/>
          <p:nvPr/>
        </p:nvCxnSpPr>
        <p:spPr>
          <a:xfrm flipH="1">
            <a:off x="3694512" y="3285179"/>
            <a:ext cx="3356" cy="292204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>
            <a:stCxn id="145" idx="2"/>
          </p:cNvCxnSpPr>
          <p:nvPr/>
        </p:nvCxnSpPr>
        <p:spPr>
          <a:xfrm>
            <a:off x="4381500" y="3810000"/>
            <a:ext cx="0" cy="288187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>
            <a:stCxn id="145" idx="0"/>
          </p:cNvCxnSpPr>
          <p:nvPr/>
        </p:nvCxnSpPr>
        <p:spPr>
          <a:xfrm flipV="1">
            <a:off x="4381500" y="3352801"/>
            <a:ext cx="0" cy="228599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Rectangle 171"/>
          <p:cNvSpPr/>
          <p:nvPr/>
        </p:nvSpPr>
        <p:spPr>
          <a:xfrm>
            <a:off x="6324600" y="2557046"/>
            <a:ext cx="2209800" cy="2243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172"/>
          <p:cNvGrpSpPr/>
          <p:nvPr/>
        </p:nvGrpSpPr>
        <p:grpSpPr>
          <a:xfrm>
            <a:off x="6477000" y="2819400"/>
            <a:ext cx="1905000" cy="533400"/>
            <a:chOff x="838200" y="3048000"/>
            <a:chExt cx="1905000" cy="533400"/>
          </a:xfrm>
        </p:grpSpPr>
        <p:sp>
          <p:nvSpPr>
            <p:cNvPr id="174" name="Rectangle 173"/>
            <p:cNvSpPr/>
            <p:nvPr/>
          </p:nvSpPr>
          <p:spPr>
            <a:xfrm>
              <a:off x="838200" y="3048000"/>
              <a:ext cx="190500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44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914400" y="3124200"/>
              <a:ext cx="381000" cy="38100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89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CPU</a:t>
              </a:r>
              <a:endParaRPr lang="en-US" sz="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1371600" y="3124200"/>
              <a:ext cx="381000" cy="38100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89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CPU</a:t>
              </a:r>
              <a:endParaRPr lang="en-US"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1828800" y="3124200"/>
              <a:ext cx="381000" cy="38100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89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CPU</a:t>
              </a:r>
              <a:endParaRPr lang="en-US"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2286000" y="3124200"/>
              <a:ext cx="381000" cy="38100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89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CPU</a:t>
              </a:r>
              <a:endParaRPr lang="en-US"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9" name="Rounded Rectangle 178"/>
          <p:cNvSpPr/>
          <p:nvPr/>
        </p:nvSpPr>
        <p:spPr>
          <a:xfrm>
            <a:off x="6553200" y="3581400"/>
            <a:ext cx="1752600" cy="2286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OpenCL</a:t>
            </a:r>
            <a:endParaRPr lang="en-US" sz="1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179"/>
          <p:cNvGrpSpPr/>
          <p:nvPr/>
        </p:nvGrpSpPr>
        <p:grpSpPr>
          <a:xfrm>
            <a:off x="6781800" y="4114800"/>
            <a:ext cx="1333500" cy="385346"/>
            <a:chOff x="1143000" y="4267200"/>
            <a:chExt cx="1333500" cy="385346"/>
          </a:xfrm>
        </p:grpSpPr>
        <p:sp>
          <p:nvSpPr>
            <p:cNvPr id="181" name="Rectangle 180"/>
            <p:cNvSpPr/>
            <p:nvPr/>
          </p:nvSpPr>
          <p:spPr>
            <a:xfrm>
              <a:off x="1143000" y="4267200"/>
              <a:ext cx="1333500" cy="3810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rgbClr val="92D050"/>
                </a:gs>
                <a:gs pos="100000">
                  <a:srgbClr val="92D050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2" name="Straight Connector 181"/>
            <p:cNvCxnSpPr>
              <a:stCxn id="181" idx="0"/>
              <a:endCxn id="181" idx="2"/>
            </p:cNvCxnSpPr>
            <p:nvPr/>
          </p:nvCxnSpPr>
          <p:spPr>
            <a:xfrm>
              <a:off x="1809750" y="4267200"/>
              <a:ext cx="0" cy="38100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>
              <a:stCxn id="181" idx="1"/>
              <a:endCxn id="181" idx="3"/>
            </p:cNvCxnSpPr>
            <p:nvPr/>
          </p:nvCxnSpPr>
          <p:spPr>
            <a:xfrm>
              <a:off x="1143000" y="4457700"/>
              <a:ext cx="1333500" cy="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>
              <a:off x="1447800" y="4267200"/>
              <a:ext cx="0" cy="385346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>
              <a:off x="2133600" y="4267200"/>
              <a:ext cx="0" cy="385346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6" name="Straight Arrow Connector 185"/>
          <p:cNvCxnSpPr/>
          <p:nvPr/>
        </p:nvCxnSpPr>
        <p:spPr>
          <a:xfrm flipH="1">
            <a:off x="6742512" y="3285179"/>
            <a:ext cx="3356" cy="292204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/>
          <p:cNvCxnSpPr>
            <a:stCxn id="179" idx="2"/>
          </p:cNvCxnSpPr>
          <p:nvPr/>
        </p:nvCxnSpPr>
        <p:spPr>
          <a:xfrm>
            <a:off x="7429500" y="3810000"/>
            <a:ext cx="0" cy="288187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/>
          <p:cNvCxnSpPr>
            <a:stCxn id="179" idx="0"/>
          </p:cNvCxnSpPr>
          <p:nvPr/>
        </p:nvCxnSpPr>
        <p:spPr>
          <a:xfrm flipV="1">
            <a:off x="7429500" y="3352801"/>
            <a:ext cx="0" cy="228599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endCxn id="141" idx="0"/>
          </p:cNvCxnSpPr>
          <p:nvPr/>
        </p:nvCxnSpPr>
        <p:spPr>
          <a:xfrm flipH="1">
            <a:off x="3695700" y="2328446"/>
            <a:ext cx="6040" cy="567154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endCxn id="175" idx="0"/>
          </p:cNvCxnSpPr>
          <p:nvPr/>
        </p:nvCxnSpPr>
        <p:spPr>
          <a:xfrm>
            <a:off x="6741583" y="2332792"/>
            <a:ext cx="2117" cy="562808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0E060-3F75-4CF4-AE0C-966B624F09D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75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685800" y="2557046"/>
            <a:ext cx="2209800" cy="2243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2819400"/>
            <a:ext cx="1905000" cy="533400"/>
          </a:xfrm>
          <a:prstGeom prst="rect">
            <a:avLst/>
          </a:prstGeom>
          <a:solidFill>
            <a:schemeClr val="accent2">
              <a:lumMod val="20000"/>
              <a:lumOff val="80000"/>
              <a:alpha val="44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2895600"/>
            <a:ext cx="381000" cy="381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8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CPU</a:t>
            </a:r>
            <a:endParaRPr lang="en-US" sz="7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2895600"/>
            <a:ext cx="381000" cy="381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8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CPU</a:t>
            </a:r>
            <a:endParaRPr lang="en-US" sz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8800" y="2895600"/>
            <a:ext cx="381000" cy="381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8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CPU</a:t>
            </a:r>
            <a:endParaRPr lang="en-US" sz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2895600"/>
            <a:ext cx="381000" cy="381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8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CPU</a:t>
            </a:r>
            <a:endParaRPr lang="en-US" sz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3000" y="4267200"/>
            <a:ext cx="1333500" cy="381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4000">
                <a:srgbClr val="92D050"/>
              </a:gs>
              <a:gs pos="100000">
                <a:srgbClr val="92D05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34379" y="3657600"/>
            <a:ext cx="1752600" cy="2286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OpenCL</a:t>
            </a:r>
            <a:endParaRPr lang="en-US" sz="1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Arrow Connector 17"/>
          <p:cNvCxnSpPr>
            <a:endCxn id="12" idx="0"/>
          </p:cNvCxnSpPr>
          <p:nvPr/>
        </p:nvCxnSpPr>
        <p:spPr>
          <a:xfrm>
            <a:off x="1805568" y="3890546"/>
            <a:ext cx="4182" cy="376654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5753100" y="3814346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5867400" y="3814346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5978912" y="3814346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85800" y="4827577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Node 0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>
            <a:off x="1805568" y="2328446"/>
            <a:ext cx="562393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1810679" y="2324729"/>
            <a:ext cx="0" cy="22860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>
            <a:off x="7429500" y="2324729"/>
            <a:ext cx="6040" cy="236663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ounded Rectangle 83"/>
          <p:cNvSpPr/>
          <p:nvPr/>
        </p:nvSpPr>
        <p:spPr>
          <a:xfrm>
            <a:off x="2951356" y="1905000"/>
            <a:ext cx="2933700" cy="3048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MPI Communication APIs</a:t>
            </a:r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9" name="Straight Arrow Connector 88"/>
          <p:cNvCxnSpPr>
            <a:stCxn id="8" idx="2"/>
          </p:cNvCxnSpPr>
          <p:nvPr/>
        </p:nvCxnSpPr>
        <p:spPr>
          <a:xfrm>
            <a:off x="1790700" y="3352800"/>
            <a:ext cx="0" cy="30480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3276600" y="4807762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Node 1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5" name="Straight Arrow Connector 104"/>
          <p:cNvCxnSpPr/>
          <p:nvPr/>
        </p:nvCxnSpPr>
        <p:spPr>
          <a:xfrm flipH="1">
            <a:off x="4381500" y="2320383"/>
            <a:ext cx="6040" cy="236663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6324600" y="4827577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Node N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itle 1"/>
          <p:cNvSpPr>
            <a:spLocks noGrp="1"/>
          </p:cNvSpPr>
          <p:nvPr>
            <p:ph type="title"/>
          </p:nvPr>
        </p:nvSpPr>
        <p:spPr>
          <a:xfrm>
            <a:off x="231775" y="142874"/>
            <a:ext cx="8458200" cy="1000125"/>
          </a:xfrm>
        </p:spPr>
        <p:txBody>
          <a:bodyPr/>
          <a:lstStyle/>
          <a:p>
            <a:r>
              <a:rPr lang="en-US" dirty="0" smtClean="0"/>
              <a:t>Programming Model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</a:t>
            </a:r>
            <a:r>
              <a:rPr lang="en-US" sz="2400" dirty="0" smtClean="0"/>
              <a:t>On </a:t>
            </a:r>
            <a:r>
              <a:rPr lang="en-US" sz="2400" dirty="0" err="1" smtClean="0"/>
              <a:t>KeyStone</a:t>
            </a:r>
            <a:r>
              <a:rPr lang="en-US" sz="2400" dirty="0" smtClean="0"/>
              <a:t> II, Example 3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1371600" y="4271546"/>
            <a:ext cx="838200" cy="2286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OpenMP</a:t>
            </a:r>
            <a:endParaRPr 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276600" y="2557046"/>
            <a:ext cx="2209800" cy="2243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429000" y="2819400"/>
            <a:ext cx="1905000" cy="533400"/>
          </a:xfrm>
          <a:prstGeom prst="rect">
            <a:avLst/>
          </a:prstGeom>
          <a:solidFill>
            <a:schemeClr val="accent2">
              <a:lumMod val="20000"/>
              <a:lumOff val="80000"/>
              <a:alpha val="44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505200" y="2895600"/>
            <a:ext cx="381000" cy="381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8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CPU</a:t>
            </a:r>
            <a:endParaRPr lang="en-US" sz="7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962400" y="2895600"/>
            <a:ext cx="381000" cy="381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8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CPU</a:t>
            </a:r>
            <a:endParaRPr lang="en-US" sz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419600" y="2895600"/>
            <a:ext cx="381000" cy="381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8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CPU</a:t>
            </a:r>
            <a:endParaRPr lang="en-US" sz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876800" y="2895600"/>
            <a:ext cx="381000" cy="381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8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CPU</a:t>
            </a:r>
            <a:endParaRPr lang="en-US" sz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733800" y="4267200"/>
            <a:ext cx="1333500" cy="381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4000">
                <a:srgbClr val="92D050"/>
              </a:gs>
              <a:gs pos="100000">
                <a:srgbClr val="92D05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3525179" y="3657600"/>
            <a:ext cx="1752600" cy="2286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OpenCL</a:t>
            </a:r>
            <a:endParaRPr lang="en-US" sz="1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8" name="Straight Arrow Connector 57"/>
          <p:cNvCxnSpPr>
            <a:endCxn id="56" idx="0"/>
          </p:cNvCxnSpPr>
          <p:nvPr/>
        </p:nvCxnSpPr>
        <p:spPr>
          <a:xfrm>
            <a:off x="4396368" y="3890546"/>
            <a:ext cx="4182" cy="376654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51" idx="2"/>
          </p:cNvCxnSpPr>
          <p:nvPr/>
        </p:nvCxnSpPr>
        <p:spPr>
          <a:xfrm>
            <a:off x="4381500" y="3352800"/>
            <a:ext cx="0" cy="30480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ounded Rectangle 59"/>
          <p:cNvSpPr/>
          <p:nvPr/>
        </p:nvSpPr>
        <p:spPr>
          <a:xfrm>
            <a:off x="3962400" y="4271546"/>
            <a:ext cx="838200" cy="2286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OpenMP</a:t>
            </a:r>
            <a:endParaRPr 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324600" y="2557046"/>
            <a:ext cx="2209800" cy="2243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477000" y="2819400"/>
            <a:ext cx="1905000" cy="533400"/>
          </a:xfrm>
          <a:prstGeom prst="rect">
            <a:avLst/>
          </a:prstGeom>
          <a:solidFill>
            <a:schemeClr val="accent2">
              <a:lumMod val="20000"/>
              <a:lumOff val="80000"/>
              <a:alpha val="44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553200" y="2895600"/>
            <a:ext cx="381000" cy="381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8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CPU</a:t>
            </a:r>
            <a:endParaRPr lang="en-US" sz="7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7010400" y="2895600"/>
            <a:ext cx="381000" cy="381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8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CPU</a:t>
            </a:r>
            <a:endParaRPr lang="en-US" sz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7467600" y="2895600"/>
            <a:ext cx="381000" cy="381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8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CPU</a:t>
            </a:r>
            <a:endParaRPr lang="en-US" sz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7924800" y="2895600"/>
            <a:ext cx="381000" cy="381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8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CPU</a:t>
            </a:r>
            <a:endParaRPr lang="en-US" sz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781800" y="4267200"/>
            <a:ext cx="1333500" cy="381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4000">
                <a:srgbClr val="92D050"/>
              </a:gs>
              <a:gs pos="100000">
                <a:srgbClr val="92D05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6573179" y="3657600"/>
            <a:ext cx="1752600" cy="2286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OpenCL</a:t>
            </a:r>
            <a:endParaRPr lang="en-US" sz="1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3" name="Straight Arrow Connector 72"/>
          <p:cNvCxnSpPr>
            <a:endCxn id="71" idx="0"/>
          </p:cNvCxnSpPr>
          <p:nvPr/>
        </p:nvCxnSpPr>
        <p:spPr>
          <a:xfrm>
            <a:off x="7444368" y="3890546"/>
            <a:ext cx="4182" cy="376654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62" idx="2"/>
          </p:cNvCxnSpPr>
          <p:nvPr/>
        </p:nvCxnSpPr>
        <p:spPr>
          <a:xfrm>
            <a:off x="7429500" y="3352800"/>
            <a:ext cx="0" cy="30480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ounded Rectangle 75"/>
          <p:cNvSpPr/>
          <p:nvPr/>
        </p:nvSpPr>
        <p:spPr>
          <a:xfrm>
            <a:off x="7010400" y="4271546"/>
            <a:ext cx="838200" cy="2286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OpenMP</a:t>
            </a:r>
            <a:endParaRPr 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0E060-3F75-4CF4-AE0C-966B624F09D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6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685800" y="2557046"/>
            <a:ext cx="2209800" cy="2243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38200" y="3086100"/>
            <a:ext cx="1905000" cy="533400"/>
            <a:chOff x="838200" y="2819400"/>
            <a:chExt cx="1905000" cy="533400"/>
          </a:xfrm>
        </p:grpSpPr>
        <p:sp>
          <p:nvSpPr>
            <p:cNvPr id="8" name="Rectangle 7"/>
            <p:cNvSpPr/>
            <p:nvPr/>
          </p:nvSpPr>
          <p:spPr>
            <a:xfrm>
              <a:off x="838200" y="2819400"/>
              <a:ext cx="190500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44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914400" y="2895600"/>
              <a:ext cx="381000" cy="38100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89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CPU</a:t>
              </a:r>
              <a:endParaRPr lang="en-US" sz="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371600" y="2895600"/>
              <a:ext cx="381000" cy="38100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89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CPU</a:t>
              </a:r>
              <a:endParaRPr lang="en-US"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828800" y="2895600"/>
              <a:ext cx="381000" cy="38100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89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CPU</a:t>
              </a:r>
              <a:endParaRPr lang="en-US"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286000" y="2895600"/>
              <a:ext cx="381000" cy="38100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89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CPU</a:t>
              </a:r>
              <a:endParaRPr lang="en-US"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5" name="Oval 64"/>
          <p:cNvSpPr/>
          <p:nvPr/>
        </p:nvSpPr>
        <p:spPr>
          <a:xfrm>
            <a:off x="5753100" y="3814346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5867400" y="3814346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5978912" y="3814346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85800" y="4827577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Node 0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2951356" y="1905000"/>
            <a:ext cx="2933700" cy="3048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MPI Communication APIs</a:t>
            </a:r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3276600" y="4807762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Node 1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6324600" y="4827577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Node N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4"/>
          <p:cNvGrpSpPr/>
          <p:nvPr/>
        </p:nvGrpSpPr>
        <p:grpSpPr>
          <a:xfrm>
            <a:off x="1143000" y="4114800"/>
            <a:ext cx="1333500" cy="385346"/>
            <a:chOff x="1143000" y="4267200"/>
            <a:chExt cx="1333500" cy="385346"/>
          </a:xfrm>
        </p:grpSpPr>
        <p:sp>
          <p:nvSpPr>
            <p:cNvPr id="12" name="Rectangle 11"/>
            <p:cNvSpPr/>
            <p:nvPr/>
          </p:nvSpPr>
          <p:spPr>
            <a:xfrm>
              <a:off x="1143000" y="4267200"/>
              <a:ext cx="1333500" cy="3810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rgbClr val="92D050"/>
                </a:gs>
                <a:gs pos="100000">
                  <a:srgbClr val="92D050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Straight Connector 8"/>
            <p:cNvCxnSpPr>
              <a:stCxn id="12" idx="0"/>
              <a:endCxn id="12" idx="2"/>
            </p:cNvCxnSpPr>
            <p:nvPr/>
          </p:nvCxnSpPr>
          <p:spPr>
            <a:xfrm>
              <a:off x="1809750" y="4267200"/>
              <a:ext cx="0" cy="38100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2" idx="1"/>
              <a:endCxn id="12" idx="3"/>
            </p:cNvCxnSpPr>
            <p:nvPr/>
          </p:nvCxnSpPr>
          <p:spPr>
            <a:xfrm>
              <a:off x="1143000" y="4457700"/>
              <a:ext cx="1333500" cy="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447800" y="4267200"/>
              <a:ext cx="0" cy="385346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2133600" y="4267200"/>
              <a:ext cx="0" cy="385346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Title 1"/>
          <p:cNvSpPr>
            <a:spLocks noGrp="1"/>
          </p:cNvSpPr>
          <p:nvPr>
            <p:ph type="title"/>
          </p:nvPr>
        </p:nvSpPr>
        <p:spPr>
          <a:xfrm>
            <a:off x="231775" y="142874"/>
            <a:ext cx="8458200" cy="1000125"/>
          </a:xfrm>
        </p:spPr>
        <p:txBody>
          <a:bodyPr/>
          <a:lstStyle/>
          <a:p>
            <a:r>
              <a:rPr lang="en-US" dirty="0" smtClean="0"/>
              <a:t>Programming Model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</a:t>
            </a:r>
            <a:r>
              <a:rPr lang="en-US" sz="2400" dirty="0" smtClean="0"/>
              <a:t>On </a:t>
            </a:r>
            <a:r>
              <a:rPr lang="en-US" sz="2400" dirty="0" err="1" smtClean="0"/>
              <a:t>KeyStone</a:t>
            </a:r>
            <a:r>
              <a:rPr lang="en-US" sz="2400" dirty="0" smtClean="0"/>
              <a:t> II, Example 4</a:t>
            </a:r>
            <a:endParaRPr lang="en-US" sz="2400" dirty="0"/>
          </a:p>
        </p:txBody>
      </p:sp>
      <p:cxnSp>
        <p:nvCxnSpPr>
          <p:cNvPr id="119" name="Straight Arrow Connector 118"/>
          <p:cNvCxnSpPr>
            <a:stCxn id="8" idx="2"/>
          </p:cNvCxnSpPr>
          <p:nvPr/>
        </p:nvCxnSpPr>
        <p:spPr>
          <a:xfrm>
            <a:off x="1790700" y="3619500"/>
            <a:ext cx="0" cy="478687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ounded Rectangle 67"/>
          <p:cNvSpPr/>
          <p:nvPr/>
        </p:nvSpPr>
        <p:spPr>
          <a:xfrm>
            <a:off x="914400" y="2743200"/>
            <a:ext cx="1752600" cy="2286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OpenMP </a:t>
            </a:r>
            <a:r>
              <a:rPr lang="en-US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Accel</a:t>
            </a:r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1805568" y="2328446"/>
            <a:ext cx="562393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1810679" y="2324729"/>
            <a:ext cx="0" cy="22860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7429500" y="2324729"/>
            <a:ext cx="6040" cy="236663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H="1">
            <a:off x="4381500" y="2320383"/>
            <a:ext cx="6040" cy="236663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3276600" y="2557046"/>
            <a:ext cx="2209800" cy="2243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76"/>
          <p:cNvGrpSpPr/>
          <p:nvPr/>
        </p:nvGrpSpPr>
        <p:grpSpPr>
          <a:xfrm>
            <a:off x="3429000" y="3086100"/>
            <a:ext cx="1905000" cy="533400"/>
            <a:chOff x="838200" y="2819400"/>
            <a:chExt cx="1905000" cy="533400"/>
          </a:xfrm>
        </p:grpSpPr>
        <p:sp>
          <p:nvSpPr>
            <p:cNvPr id="78" name="Rectangle 77"/>
            <p:cNvSpPr/>
            <p:nvPr/>
          </p:nvSpPr>
          <p:spPr>
            <a:xfrm>
              <a:off x="838200" y="2819400"/>
              <a:ext cx="190500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44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914400" y="2895600"/>
              <a:ext cx="381000" cy="38100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89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CPU</a:t>
              </a:r>
              <a:endParaRPr lang="en-US" sz="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1371600" y="2895600"/>
              <a:ext cx="381000" cy="38100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89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CPU</a:t>
              </a:r>
              <a:endParaRPr lang="en-US"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828800" y="2895600"/>
              <a:ext cx="381000" cy="38100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89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CPU</a:t>
              </a:r>
              <a:endParaRPr lang="en-US"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2286000" y="2895600"/>
              <a:ext cx="381000" cy="38100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89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CPU</a:t>
              </a:r>
              <a:endParaRPr lang="en-US"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85"/>
          <p:cNvGrpSpPr/>
          <p:nvPr/>
        </p:nvGrpSpPr>
        <p:grpSpPr>
          <a:xfrm>
            <a:off x="3733800" y="4114800"/>
            <a:ext cx="1333500" cy="385346"/>
            <a:chOff x="1143000" y="4267200"/>
            <a:chExt cx="1333500" cy="385346"/>
          </a:xfrm>
        </p:grpSpPr>
        <p:sp>
          <p:nvSpPr>
            <p:cNvPr id="87" name="Rectangle 86"/>
            <p:cNvSpPr/>
            <p:nvPr/>
          </p:nvSpPr>
          <p:spPr>
            <a:xfrm>
              <a:off x="1143000" y="4267200"/>
              <a:ext cx="1333500" cy="3810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rgbClr val="92D050"/>
                </a:gs>
                <a:gs pos="100000">
                  <a:srgbClr val="92D050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8" name="Straight Connector 87"/>
            <p:cNvCxnSpPr>
              <a:stCxn id="87" idx="0"/>
              <a:endCxn id="87" idx="2"/>
            </p:cNvCxnSpPr>
            <p:nvPr/>
          </p:nvCxnSpPr>
          <p:spPr>
            <a:xfrm>
              <a:off x="1809750" y="4267200"/>
              <a:ext cx="0" cy="38100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87" idx="1"/>
              <a:endCxn id="87" idx="3"/>
            </p:cNvCxnSpPr>
            <p:nvPr/>
          </p:nvCxnSpPr>
          <p:spPr>
            <a:xfrm>
              <a:off x="1143000" y="4457700"/>
              <a:ext cx="1333500" cy="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1447800" y="4267200"/>
              <a:ext cx="0" cy="385346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2133600" y="4267200"/>
              <a:ext cx="0" cy="385346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2" name="Straight Arrow Connector 91"/>
          <p:cNvCxnSpPr>
            <a:stCxn id="78" idx="2"/>
          </p:cNvCxnSpPr>
          <p:nvPr/>
        </p:nvCxnSpPr>
        <p:spPr>
          <a:xfrm>
            <a:off x="4381500" y="3619500"/>
            <a:ext cx="0" cy="478687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ounded Rectangle 92"/>
          <p:cNvSpPr/>
          <p:nvPr/>
        </p:nvSpPr>
        <p:spPr>
          <a:xfrm>
            <a:off x="3505200" y="2743200"/>
            <a:ext cx="1752600" cy="2286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OpenMP </a:t>
            </a:r>
            <a:r>
              <a:rPr lang="en-US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Accel</a:t>
            </a:r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6324600" y="2557046"/>
            <a:ext cx="2209800" cy="2243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94"/>
          <p:cNvGrpSpPr/>
          <p:nvPr/>
        </p:nvGrpSpPr>
        <p:grpSpPr>
          <a:xfrm>
            <a:off x="6477000" y="3086100"/>
            <a:ext cx="1905000" cy="533400"/>
            <a:chOff x="838200" y="2819400"/>
            <a:chExt cx="1905000" cy="533400"/>
          </a:xfrm>
        </p:grpSpPr>
        <p:sp>
          <p:nvSpPr>
            <p:cNvPr id="96" name="Rectangle 95"/>
            <p:cNvSpPr/>
            <p:nvPr/>
          </p:nvSpPr>
          <p:spPr>
            <a:xfrm>
              <a:off x="838200" y="2819400"/>
              <a:ext cx="190500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44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914400" y="2895600"/>
              <a:ext cx="381000" cy="38100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89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CPU</a:t>
              </a:r>
              <a:endParaRPr lang="en-US" sz="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1371600" y="2895600"/>
              <a:ext cx="381000" cy="38100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89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CPU</a:t>
              </a:r>
              <a:endParaRPr lang="en-US"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1828800" y="2895600"/>
              <a:ext cx="381000" cy="38100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89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CPU</a:t>
              </a:r>
              <a:endParaRPr lang="en-US"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2286000" y="2895600"/>
              <a:ext cx="381000" cy="38100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89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CPU</a:t>
              </a:r>
              <a:endParaRPr lang="en-US"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Group 101"/>
          <p:cNvGrpSpPr/>
          <p:nvPr/>
        </p:nvGrpSpPr>
        <p:grpSpPr>
          <a:xfrm>
            <a:off x="6781800" y="4114800"/>
            <a:ext cx="1333500" cy="385346"/>
            <a:chOff x="1143000" y="4267200"/>
            <a:chExt cx="1333500" cy="385346"/>
          </a:xfrm>
        </p:grpSpPr>
        <p:sp>
          <p:nvSpPr>
            <p:cNvPr id="103" name="Rectangle 102"/>
            <p:cNvSpPr/>
            <p:nvPr/>
          </p:nvSpPr>
          <p:spPr>
            <a:xfrm>
              <a:off x="1143000" y="4267200"/>
              <a:ext cx="1333500" cy="3810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rgbClr val="92D050"/>
                </a:gs>
                <a:gs pos="100000">
                  <a:srgbClr val="92D050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4" name="Straight Connector 103"/>
            <p:cNvCxnSpPr>
              <a:stCxn id="103" idx="0"/>
              <a:endCxn id="103" idx="2"/>
            </p:cNvCxnSpPr>
            <p:nvPr/>
          </p:nvCxnSpPr>
          <p:spPr>
            <a:xfrm>
              <a:off x="1809750" y="4267200"/>
              <a:ext cx="0" cy="38100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>
              <a:stCxn id="103" idx="1"/>
              <a:endCxn id="103" idx="3"/>
            </p:cNvCxnSpPr>
            <p:nvPr/>
          </p:nvCxnSpPr>
          <p:spPr>
            <a:xfrm>
              <a:off x="1143000" y="4457700"/>
              <a:ext cx="1333500" cy="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1447800" y="4267200"/>
              <a:ext cx="0" cy="385346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2133600" y="4267200"/>
              <a:ext cx="0" cy="385346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9" name="Straight Arrow Connector 108"/>
          <p:cNvCxnSpPr>
            <a:stCxn id="96" idx="2"/>
          </p:cNvCxnSpPr>
          <p:nvPr/>
        </p:nvCxnSpPr>
        <p:spPr>
          <a:xfrm>
            <a:off x="7429500" y="3619500"/>
            <a:ext cx="0" cy="478687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ounded Rectangle 109"/>
          <p:cNvSpPr/>
          <p:nvPr/>
        </p:nvSpPr>
        <p:spPr>
          <a:xfrm>
            <a:off x="6553200" y="2743200"/>
            <a:ext cx="1752600" cy="2286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OpenMP </a:t>
            </a:r>
            <a:r>
              <a:rPr lang="en-US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Accel</a:t>
            </a:r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0E060-3F75-4CF4-AE0C-966B624F09D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8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Programming Recap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6326160"/>
              </p:ext>
            </p:extLst>
          </p:nvPr>
        </p:nvGraphicFramePr>
        <p:xfrm>
          <a:off x="333375" y="1047750"/>
          <a:ext cx="8467726" cy="287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1509"/>
                <a:gridCol w="720621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Acronym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Details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OpenMPI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Open Source High Performance Computing, Message Passing</a:t>
                      </a:r>
                      <a:r>
                        <a:rPr lang="en-US" sz="1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Interface</a:t>
                      </a:r>
                      <a:endParaRPr lang="en-US" sz="14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smtClean="0">
                          <a:hlinkClick r:id="rId2"/>
                        </a:rPr>
                        <a:t>http://www.open-mpi.org/</a:t>
                      </a:r>
                      <a:r>
                        <a:rPr lang="en-US" sz="1400" dirty="0" smtClean="0"/>
                        <a:t>) 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OpenCL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OpenCL (Open Computing Language) is a multi-vendor open standard for general-purpose parallel programming of heterogeneous systems that include CPUs, DSPs and other processors. OpenCL is used to dispatch tasks from A15 to DSP cores</a:t>
                      </a:r>
                    </a:p>
                    <a:p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https://www.khronos.org/opencl/</a:t>
                      </a: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lang="en-US" sz="1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OpenMP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OpenMP is the de facto industry standard for shared memory parallel programming.</a:t>
                      </a:r>
                    </a:p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http://openmp.org/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OpenMP Accelerator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Subset of 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OpenMP 4.0 specification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that enables execution on heterogeneous devices</a:t>
                      </a:r>
                    </a:p>
                    <a:p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0521C-F793-4067-BB07-C7AF74E21EF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11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33375" y="1047750"/>
            <a:ext cx="8467725" cy="4946650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HPC Introduction</a:t>
            </a:r>
          </a:p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Keystone 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Architecture</a:t>
            </a:r>
          </a:p>
          <a:p>
            <a:pPr lvl="1"/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66AK2H12 and EVM</a:t>
            </a:r>
          </a:p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Multicore Software Development 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Kit</a:t>
            </a:r>
          </a:p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Programming Models</a:t>
            </a:r>
          </a:p>
          <a:p>
            <a:pPr lvl="1"/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 brief history of expression APIs/languages</a:t>
            </a:r>
          </a:p>
          <a:p>
            <a:pPr lvl="1"/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Keystone II 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Examples</a:t>
            </a:r>
          </a:p>
          <a:p>
            <a:r>
              <a:rPr lang="en-US" dirty="0"/>
              <a:t>Executive Summary</a:t>
            </a:r>
          </a:p>
          <a:p>
            <a:pPr lvl="1"/>
            <a:r>
              <a:rPr lang="en-US" dirty="0"/>
              <a:t>Open MPI, </a:t>
            </a:r>
            <a:r>
              <a:rPr lang="en-US" dirty="0" err="1"/>
              <a:t>OpenMP</a:t>
            </a:r>
            <a:r>
              <a:rPr lang="en-US" dirty="0"/>
              <a:t>, </a:t>
            </a:r>
            <a:r>
              <a:rPr lang="en-US" dirty="0" err="1"/>
              <a:t>OpenMP</a:t>
            </a:r>
            <a:r>
              <a:rPr lang="en-US" dirty="0"/>
              <a:t> Accelerator and </a:t>
            </a:r>
            <a:r>
              <a:rPr lang="en-US" dirty="0" err="1"/>
              <a:t>OpenCL</a:t>
            </a:r>
            <a:r>
              <a:rPr lang="en-US" dirty="0"/>
              <a:t>, </a:t>
            </a:r>
            <a:r>
              <a:rPr lang="en-US" dirty="0" smtClean="0"/>
              <a:t>Libraries</a:t>
            </a:r>
            <a:endParaRPr lang="en-US" dirty="0"/>
          </a:p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Getting Started Guide/Next steps</a:t>
            </a:r>
          </a:p>
          <a:p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4BCDE72-A0F2-44BC-9216-26AA6ECC44E8}" type="slidenum">
              <a:rPr lang="en-US"/>
              <a:pPr eaLnBrk="1" hangingPunct="1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6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Summary - OpenMPI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048467"/>
            <a:ext cx="8467725" cy="5256639"/>
          </a:xfrm>
        </p:spPr>
        <p:txBody>
          <a:bodyPr/>
          <a:lstStyle/>
          <a:p>
            <a:r>
              <a:rPr lang="en-US" dirty="0"/>
              <a:t>OpenMPI is an open source, high-performance implementation of MPI (Message Passing Interface) which is a standardized API used for parallel and/or distributed computing. </a:t>
            </a:r>
            <a:endParaRPr lang="en-US" dirty="0" smtClean="0"/>
          </a:p>
          <a:p>
            <a:r>
              <a:rPr lang="en-US" dirty="0" smtClean="0"/>
              <a:t>MPI </a:t>
            </a:r>
            <a:r>
              <a:rPr lang="en-US" dirty="0"/>
              <a:t>program allows concurrent operation of multiple instances of identical program on all nodes within "MPI Communication World</a:t>
            </a:r>
            <a:r>
              <a:rPr lang="en-US" dirty="0" smtClean="0"/>
              <a:t>".</a:t>
            </a:r>
          </a:p>
          <a:p>
            <a:r>
              <a:rPr lang="en-US" dirty="0" smtClean="0"/>
              <a:t>Instances </a:t>
            </a:r>
            <a:r>
              <a:rPr lang="en-US" dirty="0"/>
              <a:t>of same program can communicate with each other using Message Passing Interface APIs. </a:t>
            </a:r>
            <a:endParaRPr lang="en-US" dirty="0" smtClean="0"/>
          </a:p>
          <a:p>
            <a:r>
              <a:rPr lang="en-US" dirty="0" smtClean="0"/>
              <a:t>Launching </a:t>
            </a:r>
            <a:r>
              <a:rPr lang="en-US" dirty="0"/>
              <a:t>and initial interfacing (e.g. exchange of TCP ports) of all instances is handled by ORTED (OpenMPI specific) process started typically using "SSH". </a:t>
            </a:r>
            <a:endParaRPr lang="en-US" dirty="0" smtClean="0"/>
          </a:p>
          <a:p>
            <a:r>
              <a:rPr lang="en-US" dirty="0" smtClean="0"/>
              <a:t>Properly </a:t>
            </a:r>
            <a:r>
              <a:rPr lang="en-US" dirty="0"/>
              <a:t>configured "SSH" is necessary (TCP/IP connectivity is needed independent of other available transport interfaces).</a:t>
            </a:r>
            <a:endParaRPr lang="en-US" dirty="0" smtClean="0"/>
          </a:p>
          <a:p>
            <a:r>
              <a:rPr lang="en-US" dirty="0" smtClean="0"/>
              <a:t>MPI Application developer </a:t>
            </a:r>
            <a:r>
              <a:rPr lang="en-US" dirty="0"/>
              <a:t>views cluster as set of abstract </a:t>
            </a:r>
            <a:r>
              <a:rPr lang="en-US" dirty="0" smtClean="0"/>
              <a:t>nodes with distributed memory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0E060-3F75-4CF4-AE0C-966B624F09D7}" type="slidenum">
              <a:rPr lang="en-US" smtClean="0">
                <a:solidFill>
                  <a:srgbClr val="000000"/>
                </a:solidFill>
              </a:rPr>
              <a:pPr/>
              <a:t>28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7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Executive Summary - OpenMP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 smtClean="0">
                <a:ea typeface="ＭＳ Ｐゴシック" pitchFamily="34" charset="-128"/>
              </a:rPr>
              <a:t>API for specifying shared-memory parallelism in C, C++, and Fortran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 smtClean="0">
                <a:ea typeface="ＭＳ Ｐゴシック" pitchFamily="34" charset="-128"/>
              </a:rPr>
              <a:t>Consists of compiler directives, library routines, and environment variables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sz="2400" b="1" dirty="0">
                <a:ea typeface="ＭＳ Ｐゴシック" pitchFamily="34" charset="-128"/>
              </a:rPr>
              <a:t>Easy</a:t>
            </a:r>
            <a:r>
              <a:rPr lang="en-US" sz="2400" dirty="0">
                <a:ea typeface="ＭＳ Ｐゴシック" pitchFamily="34" charset="-128"/>
              </a:rPr>
              <a:t> &amp; </a:t>
            </a:r>
            <a:r>
              <a:rPr lang="en-US" sz="2400" b="1" dirty="0">
                <a:ea typeface="ＭＳ Ｐゴシック" pitchFamily="34" charset="-128"/>
              </a:rPr>
              <a:t>incremental</a:t>
            </a:r>
            <a:r>
              <a:rPr lang="en-US" sz="2400" dirty="0">
                <a:ea typeface="ＭＳ Ｐゴシック" pitchFamily="34" charset="-128"/>
              </a:rPr>
              <a:t> migration for existing code </a:t>
            </a:r>
            <a:r>
              <a:rPr lang="en-US" sz="2400" dirty="0" smtClean="0">
                <a:ea typeface="ＭＳ Ｐゴシック" pitchFamily="34" charset="-128"/>
              </a:rPr>
              <a:t>bases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sz="2400" dirty="0">
                <a:ea typeface="ＭＳ Ｐゴシック" pitchFamily="34" charset="-128"/>
              </a:rPr>
              <a:t>De facto </a:t>
            </a:r>
            <a:r>
              <a:rPr lang="en-US" sz="2400" b="1" dirty="0">
                <a:ea typeface="ＭＳ Ｐゴシック" pitchFamily="34" charset="-128"/>
              </a:rPr>
              <a:t>industry standard </a:t>
            </a:r>
            <a:r>
              <a:rPr lang="en-US" sz="2400" dirty="0">
                <a:ea typeface="ＭＳ Ｐゴシック" pitchFamily="34" charset="-128"/>
              </a:rPr>
              <a:t>for shared memory parallel programming </a:t>
            </a:r>
            <a:endParaRPr lang="en-US" sz="24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b="1" dirty="0" smtClean="0">
                <a:ea typeface="ＭＳ Ｐゴシック" pitchFamily="34" charset="-128"/>
              </a:rPr>
              <a:t>Portable</a:t>
            </a:r>
            <a:r>
              <a:rPr lang="en-US" sz="2800" dirty="0" smtClean="0">
                <a:ea typeface="ＭＳ Ｐゴシック" pitchFamily="34" charset="-128"/>
              </a:rPr>
              <a:t> across shared-memory architectures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b="1" dirty="0" smtClean="0">
                <a:ea typeface="ＭＳ Ｐゴシック" pitchFamily="34" charset="-128"/>
              </a:rPr>
              <a:t>Evolving </a:t>
            </a:r>
            <a:r>
              <a:rPr lang="en-US" sz="2800" dirty="0" smtClean="0">
                <a:ea typeface="ＭＳ Ｐゴシック" pitchFamily="34" charset="-128"/>
              </a:rPr>
              <a:t>to support heterogeneous architectures,  tasking dependencies etc.</a:t>
            </a:r>
            <a:endParaRPr lang="en-US" sz="2800" b="1" dirty="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dirty="0" smtClean="0">
                <a:ea typeface="ＭＳ Ｐゴシック" pitchFamily="34" charset="-128"/>
              </a:rPr>
              <a:t>	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400" dirty="0" smtClean="0"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0E060-3F75-4CF4-AE0C-966B624F09D7}" type="slidenum">
              <a:rPr lang="en-US" smtClean="0">
                <a:solidFill>
                  <a:srgbClr val="000000"/>
                </a:solidFill>
              </a:rPr>
              <a:pPr/>
              <a:t>29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24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33375" y="1047750"/>
            <a:ext cx="8467725" cy="4946650"/>
          </a:xfrm>
        </p:spPr>
        <p:txBody>
          <a:bodyPr/>
          <a:lstStyle/>
          <a:p>
            <a:r>
              <a:rPr lang="en-US" dirty="0" smtClean="0"/>
              <a:t>HPC Introduction</a:t>
            </a:r>
          </a:p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Keystone 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Architecture</a:t>
            </a:r>
          </a:p>
          <a:p>
            <a:pPr lvl="1"/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66AK2H12 and EVM</a:t>
            </a:r>
          </a:p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Multicore Software Development 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Kit</a:t>
            </a:r>
          </a:p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Programming Models</a:t>
            </a:r>
          </a:p>
          <a:p>
            <a:pPr lvl="1"/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 brief history of expression APIs/languages</a:t>
            </a:r>
          </a:p>
          <a:p>
            <a:pPr lvl="1"/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Keystone II 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Examples</a:t>
            </a:r>
          </a:p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Executive Summary</a:t>
            </a:r>
          </a:p>
          <a:p>
            <a:pPr lvl="1"/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Open MPI,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OpenMP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OpenMP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Accelerator and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OpenCL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Libraries</a:t>
            </a:r>
          </a:p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Getting Started Guide/Next steps</a:t>
            </a:r>
          </a:p>
          <a:p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4BCDE72-A0F2-44BC-9216-26AA6ECC44E8}" type="slidenum">
              <a:rPr lang="en-US"/>
              <a:pPr eaLnBrk="1" hangingPunct="1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27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Executive Summary – OpenMP </a:t>
            </a:r>
            <a:r>
              <a:rPr lang="en-US" sz="3200" dirty="0" err="1" smtClean="0"/>
              <a:t>Acc</a:t>
            </a:r>
            <a:r>
              <a:rPr lang="en-US" sz="3200" dirty="0" smtClean="0"/>
              <a:t> Model</a:t>
            </a:r>
            <a:endParaRPr lang="en-US" sz="3200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35403" y="945703"/>
            <a:ext cx="8467725" cy="636734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dirty="0"/>
              <a:t>P</a:t>
            </a:r>
            <a:r>
              <a:rPr lang="en-US" sz="1800" dirty="0" smtClean="0"/>
              <a:t>ragma based model to dispatch computation from host to accelerator </a:t>
            </a:r>
          </a:p>
          <a:p>
            <a:pPr marL="0" indent="0" algn="ctr">
              <a:buNone/>
            </a:pPr>
            <a:r>
              <a:rPr lang="en-US" sz="1800" dirty="0" smtClean="0"/>
              <a:t>(K2H ARMs to DSPs)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8058" y="4546958"/>
            <a:ext cx="739581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Variables a, b, c and size initially reside in host memory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On encountering a target construct</a:t>
            </a:r>
            <a:r>
              <a:rPr lang="en-US" sz="1400" dirty="0" smtClean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Space is allocated in device memory for variables a[0:size], b[0:size], c[0:size] and size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Any variables annotated ‘to’ are copied from host memory to device memory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The target region is executed on the device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Any variables annotated ‘from’ are copied from device memory to host </a:t>
            </a:r>
            <a:r>
              <a:rPr lang="en-US" sz="1400" dirty="0" smtClean="0"/>
              <a:t>memory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1297172" y="1751510"/>
            <a:ext cx="6156817" cy="26699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1000" dirty="0" smtClean="0">
              <a:solidFill>
                <a:srgbClr val="0000FF"/>
              </a:solidFill>
              <a:latin typeface="Consolas"/>
            </a:endParaRPr>
          </a:p>
          <a:p>
            <a:r>
              <a:rPr lang="en-US" sz="1050" dirty="0">
                <a:solidFill>
                  <a:srgbClr val="0000FF"/>
                </a:solidFill>
                <a:latin typeface="Consolas"/>
              </a:rPr>
              <a:t>float a[1024];</a:t>
            </a:r>
          </a:p>
          <a:p>
            <a:r>
              <a:rPr lang="en-US" sz="1050" dirty="0">
                <a:solidFill>
                  <a:srgbClr val="0000FF"/>
                </a:solidFill>
                <a:latin typeface="Consolas"/>
              </a:rPr>
              <a:t>float b[1024];</a:t>
            </a:r>
          </a:p>
          <a:p>
            <a:r>
              <a:rPr lang="en-US" sz="1050" dirty="0">
                <a:solidFill>
                  <a:srgbClr val="0000FF"/>
                </a:solidFill>
                <a:latin typeface="Consolas"/>
              </a:rPr>
              <a:t>float c[1024];</a:t>
            </a:r>
          </a:p>
          <a:p>
            <a:r>
              <a:rPr lang="en-US" sz="1050" dirty="0" err="1">
                <a:solidFill>
                  <a:srgbClr val="0000FF"/>
                </a:solidFill>
                <a:latin typeface="Consolas"/>
              </a:rPr>
              <a:t>int</a:t>
            </a:r>
            <a:r>
              <a:rPr lang="en-US" sz="1050" dirty="0">
                <a:solidFill>
                  <a:srgbClr val="0000FF"/>
                </a:solidFill>
                <a:latin typeface="Consolas"/>
              </a:rPr>
              <a:t> size;</a:t>
            </a:r>
          </a:p>
          <a:p>
            <a:r>
              <a:rPr lang="en-US" sz="1050" dirty="0">
                <a:solidFill>
                  <a:srgbClr val="0000FF"/>
                </a:solidFill>
                <a:latin typeface="Consolas"/>
              </a:rPr>
              <a:t> </a:t>
            </a:r>
          </a:p>
          <a:p>
            <a:r>
              <a:rPr lang="en-US" sz="1050" dirty="0">
                <a:solidFill>
                  <a:srgbClr val="0000FF"/>
                </a:solidFill>
                <a:latin typeface="Consolas"/>
              </a:rPr>
              <a:t>void </a:t>
            </a:r>
            <a:r>
              <a:rPr lang="en-US" sz="1050" dirty="0" err="1">
                <a:solidFill>
                  <a:srgbClr val="0000FF"/>
                </a:solidFill>
                <a:latin typeface="Consolas"/>
              </a:rPr>
              <a:t>vadd_openmp</a:t>
            </a:r>
            <a:r>
              <a:rPr lang="en-US" sz="1050" dirty="0">
                <a:solidFill>
                  <a:srgbClr val="0000FF"/>
                </a:solidFill>
                <a:latin typeface="Consolas"/>
              </a:rPr>
              <a:t>(float *a, float *b, float *c, </a:t>
            </a:r>
            <a:r>
              <a:rPr lang="en-US" sz="1050" dirty="0" err="1">
                <a:solidFill>
                  <a:srgbClr val="0000FF"/>
                </a:solidFill>
                <a:latin typeface="Consolas"/>
              </a:rPr>
              <a:t>int</a:t>
            </a:r>
            <a:r>
              <a:rPr lang="en-US" sz="1050" dirty="0">
                <a:solidFill>
                  <a:srgbClr val="0000FF"/>
                </a:solidFill>
                <a:latin typeface="Consolas"/>
              </a:rPr>
              <a:t> size)</a:t>
            </a:r>
          </a:p>
          <a:p>
            <a:r>
              <a:rPr lang="en-US" sz="1050" dirty="0">
                <a:solidFill>
                  <a:srgbClr val="0000FF"/>
                </a:solidFill>
                <a:latin typeface="Consolas"/>
              </a:rPr>
              <a:t>{</a:t>
            </a:r>
          </a:p>
          <a:p>
            <a:r>
              <a:rPr lang="en-US" sz="1050" dirty="0">
                <a:solidFill>
                  <a:srgbClr val="0000FF"/>
                </a:solidFill>
                <a:latin typeface="Consolas"/>
              </a:rPr>
              <a:t>    #pragma </a:t>
            </a:r>
            <a:r>
              <a:rPr lang="en-US" sz="1050" dirty="0" err="1">
                <a:solidFill>
                  <a:srgbClr val="0000FF"/>
                </a:solidFill>
                <a:latin typeface="Consolas"/>
              </a:rPr>
              <a:t>omp</a:t>
            </a:r>
            <a:r>
              <a:rPr lang="en-US" sz="1050" dirty="0">
                <a:solidFill>
                  <a:srgbClr val="0000FF"/>
                </a:solidFill>
                <a:latin typeface="Consolas"/>
              </a:rPr>
              <a:t> target map(</a:t>
            </a:r>
            <a:r>
              <a:rPr lang="en-US" sz="1050" dirty="0" err="1">
                <a:solidFill>
                  <a:srgbClr val="0000FF"/>
                </a:solidFill>
                <a:latin typeface="Consolas"/>
              </a:rPr>
              <a:t>to:a</a:t>
            </a:r>
            <a:r>
              <a:rPr lang="en-US" sz="1050" dirty="0">
                <a:solidFill>
                  <a:srgbClr val="0000FF"/>
                </a:solidFill>
                <a:latin typeface="Consolas"/>
              </a:rPr>
              <a:t>[0:size],b[0:size],size) map(from: c[0:size])</a:t>
            </a:r>
          </a:p>
          <a:p>
            <a:r>
              <a:rPr lang="en-US" sz="1050" dirty="0">
                <a:solidFill>
                  <a:srgbClr val="0000FF"/>
                </a:solidFill>
                <a:latin typeface="Consolas"/>
              </a:rPr>
              <a:t>    {</a:t>
            </a:r>
          </a:p>
          <a:p>
            <a:r>
              <a:rPr lang="en-US" sz="1050" dirty="0">
                <a:solidFill>
                  <a:srgbClr val="0000FF"/>
                </a:solidFill>
                <a:latin typeface="Consolas"/>
              </a:rPr>
              <a:t>        </a:t>
            </a:r>
            <a:r>
              <a:rPr lang="en-US" sz="1050" dirty="0" err="1">
                <a:solidFill>
                  <a:srgbClr val="0000FF"/>
                </a:solidFill>
                <a:latin typeface="Consolas"/>
              </a:rPr>
              <a:t>int</a:t>
            </a:r>
            <a:r>
              <a:rPr lang="en-US" sz="1050" dirty="0">
                <a:solidFill>
                  <a:srgbClr val="0000FF"/>
                </a:solidFill>
                <a:latin typeface="Consolas"/>
              </a:rPr>
              <a:t> </a:t>
            </a:r>
            <a:r>
              <a:rPr lang="en-US" sz="1050" dirty="0" err="1">
                <a:solidFill>
                  <a:srgbClr val="0000FF"/>
                </a:solidFill>
                <a:latin typeface="Consolas"/>
              </a:rPr>
              <a:t>i</a:t>
            </a:r>
            <a:r>
              <a:rPr lang="en-US" sz="1050" dirty="0">
                <a:solidFill>
                  <a:srgbClr val="0000FF"/>
                </a:solidFill>
                <a:latin typeface="Consolas"/>
              </a:rPr>
              <a:t>;</a:t>
            </a:r>
          </a:p>
          <a:p>
            <a:r>
              <a:rPr lang="en-US" sz="1050" dirty="0">
                <a:solidFill>
                  <a:srgbClr val="0000FF"/>
                </a:solidFill>
                <a:latin typeface="Consolas"/>
              </a:rPr>
              <a:t>        #pragma </a:t>
            </a:r>
            <a:r>
              <a:rPr lang="en-US" sz="1050" dirty="0" err="1">
                <a:solidFill>
                  <a:srgbClr val="0000FF"/>
                </a:solidFill>
                <a:latin typeface="Consolas"/>
              </a:rPr>
              <a:t>omp</a:t>
            </a:r>
            <a:r>
              <a:rPr lang="en-US" sz="1050" dirty="0">
                <a:solidFill>
                  <a:srgbClr val="0000FF"/>
                </a:solidFill>
                <a:latin typeface="Consolas"/>
              </a:rPr>
              <a:t> parallel for</a:t>
            </a:r>
          </a:p>
          <a:p>
            <a:r>
              <a:rPr lang="en-US" sz="1050" dirty="0">
                <a:solidFill>
                  <a:srgbClr val="0000FF"/>
                </a:solidFill>
                <a:latin typeface="Consolas"/>
              </a:rPr>
              <a:t>        for (</a:t>
            </a:r>
            <a:r>
              <a:rPr lang="en-US" sz="1050" dirty="0" err="1">
                <a:solidFill>
                  <a:srgbClr val="0000FF"/>
                </a:solidFill>
                <a:latin typeface="Consolas"/>
              </a:rPr>
              <a:t>i</a:t>
            </a:r>
            <a:r>
              <a:rPr lang="en-US" sz="1050" dirty="0">
                <a:solidFill>
                  <a:srgbClr val="0000FF"/>
                </a:solidFill>
                <a:latin typeface="Consolas"/>
              </a:rPr>
              <a:t> = 0; </a:t>
            </a:r>
            <a:r>
              <a:rPr lang="en-US" sz="1050" dirty="0" err="1">
                <a:solidFill>
                  <a:srgbClr val="0000FF"/>
                </a:solidFill>
                <a:latin typeface="Consolas"/>
              </a:rPr>
              <a:t>i</a:t>
            </a:r>
            <a:r>
              <a:rPr lang="en-US" sz="1050" dirty="0">
                <a:solidFill>
                  <a:srgbClr val="0000FF"/>
                </a:solidFill>
                <a:latin typeface="Consolas"/>
              </a:rPr>
              <a:t> &lt; size; </a:t>
            </a:r>
            <a:r>
              <a:rPr lang="en-US" sz="1050" dirty="0" err="1">
                <a:solidFill>
                  <a:srgbClr val="0000FF"/>
                </a:solidFill>
                <a:latin typeface="Consolas"/>
              </a:rPr>
              <a:t>i</a:t>
            </a:r>
            <a:r>
              <a:rPr lang="en-US" sz="1050" dirty="0">
                <a:solidFill>
                  <a:srgbClr val="0000FF"/>
                </a:solidFill>
                <a:latin typeface="Consolas"/>
              </a:rPr>
              <a:t>++)</a:t>
            </a:r>
          </a:p>
          <a:p>
            <a:r>
              <a:rPr lang="en-US" sz="1050" dirty="0">
                <a:solidFill>
                  <a:srgbClr val="0000FF"/>
                </a:solidFill>
                <a:latin typeface="Consolas"/>
              </a:rPr>
              <a:t>            c[</a:t>
            </a:r>
            <a:r>
              <a:rPr lang="en-US" sz="1050" dirty="0" err="1">
                <a:solidFill>
                  <a:srgbClr val="0000FF"/>
                </a:solidFill>
                <a:latin typeface="Consolas"/>
              </a:rPr>
              <a:t>i</a:t>
            </a:r>
            <a:r>
              <a:rPr lang="en-US" sz="1050" dirty="0">
                <a:solidFill>
                  <a:srgbClr val="0000FF"/>
                </a:solidFill>
                <a:latin typeface="Consolas"/>
              </a:rPr>
              <a:t>] = a[</a:t>
            </a:r>
            <a:r>
              <a:rPr lang="en-US" sz="1050" dirty="0" err="1">
                <a:solidFill>
                  <a:srgbClr val="0000FF"/>
                </a:solidFill>
                <a:latin typeface="Consolas"/>
              </a:rPr>
              <a:t>i</a:t>
            </a:r>
            <a:r>
              <a:rPr lang="en-US" sz="1050" dirty="0">
                <a:solidFill>
                  <a:srgbClr val="0000FF"/>
                </a:solidFill>
                <a:latin typeface="Consolas"/>
              </a:rPr>
              <a:t>] + b[</a:t>
            </a:r>
            <a:r>
              <a:rPr lang="en-US" sz="1050" dirty="0" err="1">
                <a:solidFill>
                  <a:srgbClr val="0000FF"/>
                </a:solidFill>
                <a:latin typeface="Consolas"/>
              </a:rPr>
              <a:t>i</a:t>
            </a:r>
            <a:r>
              <a:rPr lang="en-US" sz="1050" dirty="0">
                <a:solidFill>
                  <a:srgbClr val="0000FF"/>
                </a:solidFill>
                <a:latin typeface="Consolas"/>
              </a:rPr>
              <a:t>];</a:t>
            </a:r>
          </a:p>
          <a:p>
            <a:r>
              <a:rPr lang="en-US" sz="1050" dirty="0">
                <a:solidFill>
                  <a:srgbClr val="0000FF"/>
                </a:solidFill>
                <a:latin typeface="Consolas"/>
              </a:rPr>
              <a:t>    }</a:t>
            </a:r>
          </a:p>
          <a:p>
            <a:r>
              <a:rPr lang="en-US" sz="1050" dirty="0">
                <a:solidFill>
                  <a:srgbClr val="0000FF"/>
                </a:solidFill>
                <a:latin typeface="Consolas"/>
              </a:rPr>
              <a:t>}</a:t>
            </a:r>
            <a:endParaRPr lang="en-US" sz="1050" dirty="0">
              <a:solidFill>
                <a:prstClr val="black"/>
              </a:solidFill>
              <a:latin typeface="Consola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0E060-3F75-4CF4-AE0C-966B624F09D7}" type="slidenum">
              <a:rPr lang="en-US" smtClean="0">
                <a:solidFill>
                  <a:srgbClr val="000000"/>
                </a:solidFill>
              </a:rPr>
              <a:pPr/>
              <a:t>30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41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Summary – OpenCL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600"/>
              </a:spcAft>
              <a:buFont typeface="Wingdings 3"/>
              <a:buChar char=""/>
              <a:defRPr/>
            </a:pPr>
            <a:r>
              <a:rPr lang="en-US" sz="2000" dirty="0" smtClean="0"/>
              <a:t>OpenCL is a </a:t>
            </a:r>
            <a:r>
              <a:rPr lang="en-US" sz="2000" dirty="0"/>
              <a:t>framework</a:t>
            </a:r>
            <a:r>
              <a:rPr lang="en-US" sz="2000" dirty="0" smtClean="0"/>
              <a:t> for expressing programs where parallel computation is dispatched to any attached </a:t>
            </a:r>
            <a:r>
              <a:rPr lang="en-US" sz="2000" i="1" dirty="0" smtClean="0"/>
              <a:t>heterogeneous</a:t>
            </a:r>
            <a:r>
              <a:rPr lang="en-US" sz="2000" dirty="0" smtClean="0"/>
              <a:t> devices.</a:t>
            </a:r>
          </a:p>
          <a:p>
            <a:pPr marL="274320" indent="-274320">
              <a:spcAft>
                <a:spcPts val="600"/>
              </a:spcAft>
              <a:buFont typeface="Wingdings 3"/>
              <a:buChar char=""/>
              <a:defRPr/>
            </a:pPr>
            <a:r>
              <a:rPr lang="en-US" sz="2000" dirty="0"/>
              <a:t>OpenCL is open, standard and </a:t>
            </a:r>
            <a:r>
              <a:rPr lang="en-US" sz="2000" dirty="0" smtClean="0"/>
              <a:t>royalty-free.</a:t>
            </a:r>
          </a:p>
          <a:p>
            <a:pPr marL="274320" indent="-274320">
              <a:buFont typeface="Wingdings 3"/>
              <a:buChar char=""/>
              <a:defRPr/>
            </a:pPr>
            <a:r>
              <a:rPr lang="en-US" sz="2000" dirty="0" smtClean="0"/>
              <a:t>OpenCL consists of two relatively easy to learn components:</a:t>
            </a:r>
            <a:endParaRPr lang="en-US" sz="2000" dirty="0"/>
          </a:p>
          <a:p>
            <a:pPr marL="617538" lvl="1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dirty="0" smtClean="0"/>
              <a:t>An </a:t>
            </a:r>
            <a:r>
              <a:rPr lang="en-US" sz="1800" dirty="0"/>
              <a:t>API for the host program to create and submit kernels </a:t>
            </a:r>
            <a:r>
              <a:rPr lang="en-US" sz="1800" dirty="0" smtClean="0"/>
              <a:t>for </a:t>
            </a:r>
            <a:r>
              <a:rPr lang="en-US" sz="1800" dirty="0"/>
              <a:t>execution</a:t>
            </a:r>
          </a:p>
          <a:p>
            <a:pPr marL="1006158" lvl="2" indent="-457200" fontAlgn="auto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Wingdings 3"/>
              <a:buChar char=""/>
              <a:defRPr/>
            </a:pPr>
            <a:r>
              <a:rPr lang="en-US" sz="1600" dirty="0"/>
              <a:t>A host based generic header and a vendor supplied library file</a:t>
            </a:r>
          </a:p>
          <a:p>
            <a:pPr marL="731838" lvl="1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dirty="0" smtClean="0"/>
              <a:t>A </a:t>
            </a:r>
            <a:r>
              <a:rPr lang="en-US" sz="1800" dirty="0"/>
              <a:t>cross-platform language for expressing </a:t>
            </a:r>
            <a:r>
              <a:rPr lang="en-US" sz="1800" dirty="0" smtClean="0"/>
              <a:t>kernels </a:t>
            </a:r>
            <a:endParaRPr lang="en-US" sz="1800" dirty="0"/>
          </a:p>
          <a:p>
            <a:pPr marL="1006475" lvl="2" indent="-457200" fontAlgn="auto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Wingdings 3"/>
              <a:buChar char=""/>
              <a:defRPr/>
            </a:pPr>
            <a:r>
              <a:rPr lang="en-US" sz="1600" dirty="0"/>
              <a:t>Based on C99 C with a some additions, some restrictions and built-in </a:t>
            </a:r>
            <a:r>
              <a:rPr lang="en-US" sz="1600" dirty="0" smtClean="0"/>
              <a:t>functions</a:t>
            </a:r>
            <a:endParaRPr lang="en-US" sz="1600" dirty="0"/>
          </a:p>
          <a:p>
            <a:pPr marL="274320" indent="-274320">
              <a:spcBef>
                <a:spcPts val="600"/>
              </a:spcBef>
              <a:buFont typeface="Wingdings 3"/>
              <a:buChar char=""/>
              <a:defRPr/>
            </a:pPr>
            <a:r>
              <a:rPr lang="en-US" sz="2000" dirty="0" smtClean="0"/>
              <a:t>OpenCL promotes portability of applications from device to device and across generations of a single device roadmap, by</a:t>
            </a:r>
          </a:p>
          <a:p>
            <a:pPr marL="674370" lvl="1" indent="-274320">
              <a:buFont typeface="Wingdings 3"/>
              <a:buChar char=""/>
              <a:defRPr/>
            </a:pPr>
            <a:r>
              <a:rPr lang="en-US" sz="1800" dirty="0" smtClean="0"/>
              <a:t>Abstracting the job dispatch mechanism, and</a:t>
            </a:r>
          </a:p>
          <a:p>
            <a:pPr marL="674370" lvl="1" indent="-274320">
              <a:buFont typeface="Wingdings 3"/>
              <a:buChar char=""/>
              <a:defRPr/>
            </a:pPr>
            <a:r>
              <a:rPr lang="en-US" sz="1800" dirty="0" smtClean="0"/>
              <a:t>Using a more descriptive rather than prescriptive data parallel kernel + </a:t>
            </a:r>
            <a:r>
              <a:rPr lang="en-US" sz="1800" dirty="0" err="1" smtClean="0"/>
              <a:t>enqueue</a:t>
            </a:r>
            <a:r>
              <a:rPr lang="en-US" sz="1800" dirty="0" smtClean="0"/>
              <a:t> mechanism.</a:t>
            </a:r>
            <a:endParaRPr lang="en-US" sz="1800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0E060-3F75-4CF4-AE0C-966B624F09D7}" type="slidenum">
              <a:rPr lang="en-US" smtClean="0">
                <a:solidFill>
                  <a:srgbClr val="000000"/>
                </a:solidFill>
              </a:rPr>
              <a:pPr/>
              <a:t>31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89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400" y="1066800"/>
            <a:ext cx="6324600" cy="3429000"/>
          </a:xfrm>
          <a:prstGeom prst="round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b="1" u="sng" dirty="0">
                <a:solidFill>
                  <a:srgbClr val="000000"/>
                </a:solidFill>
                <a:cs typeface="Courier New" pitchFamily="49" charset="0"/>
              </a:rPr>
              <a:t>OpenCL Host Code</a:t>
            </a:r>
          </a:p>
          <a:p>
            <a:pPr>
              <a:defRPr/>
            </a:pPr>
            <a:endParaRPr lang="en-US" sz="10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12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Context </a:t>
            </a: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context (CL_DEVICE_TYPE_ACCELERATOR);</a:t>
            </a:r>
          </a:p>
          <a:p>
            <a:pPr>
              <a:defRPr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vector&lt;Device&gt;devices = </a:t>
            </a:r>
            <a:r>
              <a:rPr lang="en-US" sz="12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context.getInfo</a:t>
            </a: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&lt;CL_CONTEXT_DEVICES&gt;();</a:t>
            </a:r>
          </a:p>
          <a:p>
            <a:pPr>
              <a:defRPr/>
            </a:pPr>
            <a:endParaRPr lang="en-US" sz="12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12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Program  program(context</a:t>
            </a: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devices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2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source);</a:t>
            </a:r>
          </a:p>
          <a:p>
            <a:pPr>
              <a:defRPr/>
            </a:pPr>
            <a:r>
              <a:rPr lang="en-US" sz="12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Program.build(devices);</a:t>
            </a:r>
          </a:p>
          <a:p>
            <a:pPr>
              <a:defRPr/>
            </a:pPr>
            <a:endParaRPr lang="en-US" sz="1200" b="1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Buffer  </a:t>
            </a:r>
            <a:r>
              <a:rPr lang="en-US" sz="12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buf    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(context, CL_MEM_READ_WRITE, sizeof(input));</a:t>
            </a:r>
          </a:p>
          <a:p>
            <a:pPr>
              <a:defRPr/>
            </a:pPr>
            <a:r>
              <a:rPr lang="en-US" sz="12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Kernel  kernel (program, </a:t>
            </a: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12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mpy2</a:t>
            </a:r>
            <a:r>
              <a:rPr lang="en-US" sz="12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");</a:t>
            </a:r>
          </a:p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kernel.setArg(0, buf</a:t>
            </a:r>
            <a:r>
              <a:rPr lang="en-US" sz="12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US" sz="12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endParaRPr lang="en-US" sz="1200" b="1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12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CommandQueue 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Q </a:t>
            </a:r>
            <a:r>
              <a:rPr lang="en-US" sz="12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context, devices[0]);</a:t>
            </a:r>
          </a:p>
          <a:p>
            <a:pPr>
              <a:defRPr/>
            </a:pPr>
            <a:endParaRPr lang="en-US" sz="12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12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Q.enqueueWriteBuffer  (buf</a:t>
            </a: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CL_TRUE, 0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2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sizeof(input), </a:t>
            </a: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input);</a:t>
            </a:r>
          </a:p>
          <a:p>
            <a:pPr>
              <a:defRPr/>
            </a:pPr>
            <a:r>
              <a:rPr lang="en-US" sz="12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Q.enqueueNDRangeKernel(kernel, NDRange(globSz), NDRange(wgSz));</a:t>
            </a:r>
            <a:endParaRPr lang="en-US" sz="12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12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Q.enqueueReadBuffer   (</a:t>
            </a:r>
            <a:r>
              <a:rPr lang="en-US" sz="12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buf</a:t>
            </a: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CL_TRUE, 0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2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sizeof(input), input);</a:t>
            </a:r>
            <a:endParaRPr lang="en-US" sz="12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OpenCL Example Code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791200" y="2040467"/>
            <a:ext cx="3429000" cy="1752600"/>
          </a:xfrm>
          <a:prstGeom prst="roundRect">
            <a:avLst/>
          </a:prstGeom>
          <a:solidFill>
            <a:srgbClr val="FF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>
              <a:spcBef>
                <a:spcPct val="20000"/>
              </a:spcBef>
              <a:defRPr/>
            </a:pPr>
            <a:r>
              <a:rPr lang="nn-NO" sz="1600" b="1" u="sng">
                <a:solidFill>
                  <a:srgbClr val="000000"/>
                </a:solidFill>
                <a:cs typeface="Courier New" pitchFamily="49" charset="0"/>
              </a:rPr>
              <a:t>OpenCL </a:t>
            </a:r>
            <a:r>
              <a:rPr lang="nn-NO" sz="1600" b="1" u="sng" smtClean="0">
                <a:solidFill>
                  <a:srgbClr val="000000"/>
                </a:solidFill>
                <a:cs typeface="Courier New" pitchFamily="49" charset="0"/>
              </a:rPr>
              <a:t>Kernel</a:t>
            </a:r>
          </a:p>
          <a:p>
            <a:pPr indent="-342900">
              <a:spcBef>
                <a:spcPct val="20000"/>
              </a:spcBef>
              <a:defRPr/>
            </a:pPr>
            <a:endParaRPr lang="nn-NO" sz="1000" b="1" kern="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nn-NO" sz="1200" b="1" kern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Kernel void </a:t>
            </a:r>
            <a:r>
              <a:rPr lang="nn-NO" sz="1200" b="1" kern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mpy2</a:t>
            </a:r>
            <a:r>
              <a:rPr lang="nn-NO" sz="1200" b="1" kern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(global int </a:t>
            </a:r>
            <a:r>
              <a:rPr lang="nn-NO" sz="1200" b="1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*p)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nn-NO" sz="1200" b="1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nn-NO" sz="1200" b="1" ker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nn-NO" sz="1200" b="1" kern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int i = get_global_id(0);</a:t>
            </a:r>
            <a:endParaRPr lang="nn-NO" sz="1200" b="1" kern="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nn-NO" sz="1200" b="1" kern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p[i] *= 2</a:t>
            </a:r>
            <a:r>
              <a:rPr lang="nn-NO" sz="1200" b="1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nn-NO" sz="1200" b="1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28600" y="4800600"/>
            <a:ext cx="8467725" cy="10668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1400" dirty="0" smtClean="0"/>
              <a:t>The host code is using the optional </a:t>
            </a:r>
            <a:r>
              <a:rPr lang="en-US" sz="1400" dirty="0" err="1" smtClean="0"/>
              <a:t>OpenCL</a:t>
            </a:r>
            <a:r>
              <a:rPr lang="en-US" sz="1400" dirty="0" smtClean="0"/>
              <a:t> C++ bindings</a:t>
            </a:r>
          </a:p>
          <a:p>
            <a:pPr lvl="1" eaLnBrk="1" hangingPunct="1">
              <a:defRPr/>
            </a:pPr>
            <a:r>
              <a:rPr lang="en-US" sz="1200" dirty="0" smtClean="0"/>
              <a:t>It creates a buffer and a kernel, sets the arguments, writes the buffer, invokes the kernel and reads the buffer. </a:t>
            </a:r>
          </a:p>
          <a:p>
            <a:pPr eaLnBrk="1" hangingPunct="1">
              <a:defRPr/>
            </a:pPr>
            <a:r>
              <a:rPr lang="en-US" sz="1400" dirty="0" smtClean="0"/>
              <a:t>The DSP code is purely algorithmic</a:t>
            </a:r>
          </a:p>
          <a:p>
            <a:pPr lvl="1" eaLnBrk="1" hangingPunct="1">
              <a:defRPr/>
            </a:pPr>
            <a:r>
              <a:rPr lang="en-US" sz="1200" dirty="0" smtClean="0"/>
              <a:t>No dealing with DMA’s, cache flushing, communication protocols, etc.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0E060-3F75-4CF4-AE0C-966B624F09D7}" type="slidenum">
              <a:rPr lang="en-US" smtClean="0">
                <a:solidFill>
                  <a:srgbClr val="000000"/>
                </a:solidFill>
              </a:rPr>
              <a:pPr/>
              <a:t>32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99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Summary – </a:t>
            </a:r>
            <a:r>
              <a:rPr lang="en-US" dirty="0" smtClean="0"/>
              <a:t>Libraries </a:t>
            </a:r>
          </a:p>
        </p:txBody>
      </p:sp>
      <p:sp>
        <p:nvSpPr>
          <p:cNvPr id="5325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7B761F3-9EB4-4D62-98E3-F1212624E9A8}" type="datetime1">
              <a:rPr lang="en-US" smtClean="0"/>
              <a:pPr/>
              <a:t>4/1/2014</a:t>
            </a:fld>
            <a:endParaRPr lang="en-US" smtClean="0"/>
          </a:p>
        </p:txBody>
      </p:sp>
      <p:sp>
        <p:nvSpPr>
          <p:cNvPr id="5325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642100" y="6078538"/>
            <a:ext cx="2133600" cy="206375"/>
          </a:xfrm>
          <a:prstGeom prst="rect">
            <a:avLst/>
          </a:prstGeom>
          <a:noFill/>
        </p:spPr>
        <p:txBody>
          <a:bodyPr/>
          <a:lstStyle/>
          <a:p>
            <a:fld id="{20B8F929-153D-4B74-B25B-043891D3979C}" type="slidenum">
              <a:rPr lang="en-US" smtClean="0"/>
              <a:pPr/>
              <a:t>33</a:t>
            </a:fld>
            <a:endParaRPr lang="en-US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9559111"/>
              </p:ext>
            </p:extLst>
          </p:nvPr>
        </p:nvGraphicFramePr>
        <p:xfrm>
          <a:off x="333375" y="1047750"/>
          <a:ext cx="8467726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6327"/>
                <a:gridCol w="746139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Library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Details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FFTLIB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API similar to FFTW, includes FFT plan and FFT execute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BLAS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Basic Linear Algebra Subprograms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Libflame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 performance dense linear algebra library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DSPLIB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Includes C-callable, general-purpose signal-processing routines that are typically used in computationally intensive real-time applications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IMGLIB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Optimized image/video processing function library for C programmers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MATHLIB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Optimized floating-point math function library for C programmers using TI floating point devices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741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33375" y="1047750"/>
            <a:ext cx="8467725" cy="4946650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HPC Introduction</a:t>
            </a:r>
          </a:p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Keystone 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Architecture</a:t>
            </a:r>
          </a:p>
          <a:p>
            <a:pPr lvl="1"/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66AK2H12 and EVM</a:t>
            </a:r>
          </a:p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Multicore Software Development 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Kit</a:t>
            </a:r>
          </a:p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Programming Models</a:t>
            </a:r>
          </a:p>
          <a:p>
            <a:pPr lvl="1"/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 brief history of expression APIs/languages</a:t>
            </a:r>
          </a:p>
          <a:p>
            <a:pPr lvl="1"/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Keystone II 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Examples</a:t>
            </a:r>
          </a:p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Executive Summary</a:t>
            </a:r>
          </a:p>
          <a:p>
            <a:pPr lvl="1"/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Open MPI,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OpenMP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OpenMP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Accelerator and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OpenCL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Libraries</a:t>
            </a:r>
          </a:p>
          <a:p>
            <a:r>
              <a:rPr lang="en-US" dirty="0"/>
              <a:t>Getting Started Guide/Next steps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4BCDE72-A0F2-44BC-9216-26AA6ECC44E8}" type="slidenum">
              <a:rPr lang="en-US"/>
              <a:pPr eaLnBrk="1" hangingPunct="1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3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 Guide/Next </a:t>
            </a:r>
            <a:r>
              <a:rPr lang="en-US" dirty="0" smtClean="0"/>
              <a:t>steps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5589304"/>
              </p:ext>
            </p:extLst>
          </p:nvPr>
        </p:nvGraphicFramePr>
        <p:xfrm>
          <a:off x="333375" y="1047750"/>
          <a:ext cx="8467726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527"/>
                <a:gridCol w="700419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Bookmarks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URL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Download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hlinkClick r:id="rId2"/>
                        </a:rPr>
                        <a:t>http://software-dl.ti.com/sdoemb/sdoemb_public_sw/mcsdk_hpc/latest/index_FDS.html</a:t>
                      </a:r>
                      <a:r>
                        <a:rPr lang="en-US" sz="1400" baseline="0" dirty="0" smtClean="0"/>
                        <a:t> </a:t>
                      </a:r>
                      <a:endParaRPr lang="en-US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Getting Started Guide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hlinkClick r:id="rId3"/>
                        </a:rPr>
                        <a:t>http://processors.wiki.ti.com/index.php/MCSDK_HPC_3.x_Getting_Started_Guide</a:t>
                      </a:r>
                      <a:r>
                        <a:rPr lang="en-US" sz="1400" dirty="0" smtClean="0"/>
                        <a:t> 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OpenMPI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http://processors.wiki.ti.com/index.php/MCSDK_HPC_3.x_OpenMPI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OpenMP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http://processors.wiki.ti.com/index.php/MCSDK_HPC_3.x_OpenMP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OpenCL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http://processors.wiki.ti.com/index.php/MCSDK_HPC_3.x_OpenCL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Support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7"/>
                        </a:rPr>
                        <a:t>http://e2e.ti.com/support/applications/high-performance-computing/f/952.aspx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0521C-F793-4067-BB07-C7AF74E21EF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11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333375" y="914400"/>
            <a:ext cx="8467725" cy="5224130"/>
          </a:xfrm>
        </p:spPr>
        <p:txBody>
          <a:bodyPr/>
          <a:lstStyle/>
          <a:p>
            <a:pPr marL="0" indent="0" eaLnBrk="1" hangingPunct="1">
              <a:buNone/>
            </a:pPr>
            <a:endParaRPr lang="en-US" sz="1800" dirty="0" smtClean="0"/>
          </a:p>
          <a:p>
            <a:pPr marL="0" indent="0" eaLnBrk="1" hangingPunct="1">
              <a:buNone/>
            </a:pPr>
            <a:endParaRPr lang="en-US" sz="1800" dirty="0" smtClean="0"/>
          </a:p>
          <a:p>
            <a:pPr marL="0" indent="0" eaLnBrk="1" hangingPunct="1">
              <a:buNone/>
            </a:pPr>
            <a:endParaRPr lang="en-US" sz="1800" dirty="0"/>
          </a:p>
          <a:p>
            <a:pPr marL="0" indent="0" eaLnBrk="1" hangingPunct="1">
              <a:buNone/>
            </a:pPr>
            <a:endParaRPr lang="en-US" sz="1800" dirty="0" smtClean="0"/>
          </a:p>
          <a:p>
            <a:pPr marL="0" indent="0" eaLnBrk="1" hangingPunct="1">
              <a:buNone/>
            </a:pPr>
            <a:endParaRPr lang="en-US" sz="1800" dirty="0"/>
          </a:p>
          <a:p>
            <a:pPr marL="0" indent="0" eaLnBrk="1" hangingPunct="1">
              <a:buNone/>
            </a:pPr>
            <a:endParaRPr lang="en-US" sz="1800" dirty="0" smtClean="0"/>
          </a:p>
          <a:p>
            <a:pPr marL="0" indent="0" algn="ctr" eaLnBrk="1" hangingPunct="1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Back up</a:t>
            </a:r>
          </a:p>
        </p:txBody>
      </p:sp>
    </p:spTree>
    <p:extLst>
      <p:ext uri="{BB962C8B-B14F-4D97-AF65-F5344CB8AC3E}">
        <p14:creationId xmlns:p14="http://schemas.microsoft.com/office/powerpoint/2010/main" val="149155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 bwMode="auto">
          <a:xfrm>
            <a:off x="97173" y="584775"/>
            <a:ext cx="8961123" cy="4749225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kern="0" dirty="0" smtClean="0">
                <a:solidFill>
                  <a:sysClr val="windowText" lastClr="000000"/>
                </a:solidFill>
                <a:cs typeface="Arial" charset="0"/>
              </a:rPr>
              <a:t>     ARM 				DSP</a:t>
            </a:r>
          </a:p>
        </p:txBody>
      </p:sp>
      <p:sp>
        <p:nvSpPr>
          <p:cNvPr id="67" name="Rectangle 66"/>
          <p:cNvSpPr/>
          <p:nvPr/>
        </p:nvSpPr>
        <p:spPr bwMode="auto">
          <a:xfrm>
            <a:off x="6781800" y="2667000"/>
            <a:ext cx="1752600" cy="609600"/>
          </a:xfrm>
          <a:prstGeom prst="rect">
            <a:avLst/>
          </a:prstGeom>
          <a:solidFill>
            <a:srgbClr val="C00000">
              <a:alpha val="7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 dirty="0" smtClean="0">
              <a:solidFill>
                <a:srgbClr val="FFFFFF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 dirty="0" smtClean="0">
              <a:solidFill>
                <a:srgbClr val="FFFFFF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 dirty="0" smtClean="0">
              <a:solidFill>
                <a:srgbClr val="FFFFFF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kern="0" dirty="0" smtClean="0">
                <a:solidFill>
                  <a:srgbClr val="FFFFFF"/>
                </a:solidFill>
                <a:cs typeface="Arial" charset="0"/>
              </a:rPr>
              <a:t>Multicore Runtime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647784" y="5997016"/>
            <a:ext cx="2133600" cy="206375"/>
          </a:xfrm>
        </p:spPr>
        <p:txBody>
          <a:bodyPr/>
          <a:lstStyle/>
          <a:p>
            <a:pPr>
              <a:defRPr/>
            </a:pPr>
            <a:fld id="{F95B233F-9134-4381-9851-F2C73955A4D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 bwMode="auto">
          <a:xfrm>
            <a:off x="4648200" y="735131"/>
            <a:ext cx="10236" cy="4598869"/>
          </a:xfrm>
          <a:prstGeom prst="line">
            <a:avLst/>
          </a:prstGeom>
          <a:solidFill>
            <a:srgbClr val="4F81BD"/>
          </a:solidFill>
          <a:ln w="9525" cap="flat" cmpd="sng" algn="ctr">
            <a:solidFill>
              <a:sysClr val="windowText" lastClr="00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Rectangle 53"/>
          <p:cNvSpPr/>
          <p:nvPr/>
        </p:nvSpPr>
        <p:spPr bwMode="auto">
          <a:xfrm rot="16200000">
            <a:off x="-1408608" y="3273571"/>
            <a:ext cx="3581401" cy="3870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kern="0" dirty="0" smtClean="0">
                <a:solidFill>
                  <a:sysClr val="window" lastClr="FFFFFF"/>
                </a:solidFill>
                <a:cs typeface="Arial" charset="0"/>
              </a:rPr>
              <a:t>Linux OS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4724400" y="4870740"/>
            <a:ext cx="4242356" cy="387060"/>
          </a:xfrm>
          <a:prstGeom prst="rect">
            <a:avLst/>
          </a:prstGeom>
          <a:solidFill>
            <a:srgbClr val="C00000">
              <a:alpha val="70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kern="0" dirty="0" smtClean="0">
                <a:solidFill>
                  <a:srgbClr val="FFFFFF"/>
                </a:solidFill>
                <a:cs typeface="Arial" charset="0"/>
              </a:rPr>
              <a:t>Chip Support Library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645756" y="2971800"/>
            <a:ext cx="3926243" cy="2286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srgbClr val="FFFFFF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srgbClr val="FFFFFF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srgbClr val="FFFFFF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srgbClr val="FFFFFF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FFFFFF"/>
                </a:solidFill>
                <a:cs typeface="Arial" charset="0"/>
              </a:rPr>
              <a:t>Kernel Space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srgbClr val="FFFFFF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srgbClr val="FFFFFF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srgbClr val="FFFFFF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srgbClr val="FFFFFF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srgbClr val="000000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srgbClr val="000000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srgbClr val="000000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srgbClr val="000000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srgbClr val="000000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srgbClr val="000000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srgbClr val="000000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srgbClr val="000000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648978" y="1676400"/>
            <a:ext cx="3923022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srgbClr val="FFFFFF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FFFFFF"/>
                </a:solidFill>
                <a:cs typeface="Arial" charset="0"/>
              </a:rPr>
              <a:t>User Space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srgbClr val="FFFFFF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srgbClr val="FFFFFF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srgbClr val="FFFFFF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srgbClr val="FFFFFF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 rot="16200000">
            <a:off x="7899956" y="2203740"/>
            <a:ext cx="1746540" cy="387060"/>
          </a:xfrm>
          <a:prstGeom prst="rect">
            <a:avLst/>
          </a:prstGeom>
          <a:solidFill>
            <a:srgbClr val="C00000">
              <a:alpha val="7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kern="0" dirty="0" smtClean="0">
                <a:solidFill>
                  <a:sysClr val="window" lastClr="FFFFFF">
                    <a:lumMod val="95000"/>
                  </a:sysClr>
                </a:solidFill>
                <a:cs typeface="Arial" charset="0"/>
              </a:rPr>
              <a:t>SYS/BIOS RTOS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7086600" y="3346740"/>
            <a:ext cx="1890755" cy="1447800"/>
          </a:xfrm>
          <a:prstGeom prst="rect">
            <a:avLst/>
          </a:prstGeom>
          <a:solidFill>
            <a:srgbClr val="C00000">
              <a:alpha val="7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kern="0" dirty="0" smtClean="0">
                <a:solidFill>
                  <a:sysClr val="window" lastClr="FFFFFF"/>
                </a:solidFill>
                <a:cs typeface="Arial" charset="0"/>
              </a:rPr>
              <a:t>Platform SW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 dirty="0" smtClean="0">
              <a:solidFill>
                <a:sysClr val="window" lastClr="FFFFFF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 dirty="0" smtClean="0">
              <a:solidFill>
                <a:sysClr val="window" lastClr="FFFFFF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 dirty="0" smtClean="0">
              <a:solidFill>
                <a:sysClr val="window" lastClr="FFFFFF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 dirty="0" smtClean="0">
              <a:solidFill>
                <a:sysClr val="window" lastClr="FFFFFF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 dirty="0" smtClean="0">
              <a:solidFill>
                <a:sysClr val="window" lastClr="FFFFFF"/>
              </a:solidFill>
              <a:cs typeface="Arial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762000" y="3276600"/>
            <a:ext cx="988137" cy="3048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kern="0" dirty="0" smtClean="0">
                <a:solidFill>
                  <a:sysClr val="windowText" lastClr="000000"/>
                </a:solidFill>
                <a:cs typeface="Arial" charset="0"/>
              </a:rPr>
              <a:t>Scheduler</a:t>
            </a:r>
          </a:p>
        </p:txBody>
      </p:sp>
      <p:sp>
        <p:nvSpPr>
          <p:cNvPr id="72" name="Rectangle 71"/>
          <p:cNvSpPr/>
          <p:nvPr/>
        </p:nvSpPr>
        <p:spPr bwMode="auto">
          <a:xfrm>
            <a:off x="762000" y="4038600"/>
            <a:ext cx="3657600" cy="1142998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kern="0" dirty="0" smtClean="0">
                <a:solidFill>
                  <a:sysClr val="windowText" lastClr="000000"/>
                </a:solidFill>
                <a:cs typeface="Arial" charset="0"/>
              </a:rPr>
              <a:t>Device Drivers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kern="0" dirty="0" smtClean="0">
              <a:solidFill>
                <a:sysClr val="windowText" lastClr="000000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kern="0" dirty="0" smtClean="0">
              <a:solidFill>
                <a:sysClr val="windowText" lastClr="000000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kern="0" dirty="0" smtClean="0">
              <a:solidFill>
                <a:sysClr val="windowText" lastClr="000000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kern="0" dirty="0" smtClean="0">
              <a:solidFill>
                <a:sysClr val="windowText" lastClr="000000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kern="0" dirty="0" smtClean="0">
              <a:solidFill>
                <a:sysClr val="windowText" lastClr="000000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kern="0" dirty="0" smtClean="0">
              <a:solidFill>
                <a:sysClr val="windowText" lastClr="000000"/>
              </a:solidFill>
              <a:cs typeface="Arial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4724400" y="3346740"/>
            <a:ext cx="2286000" cy="1447800"/>
          </a:xfrm>
          <a:prstGeom prst="rect">
            <a:avLst/>
          </a:prstGeom>
          <a:solidFill>
            <a:srgbClr val="C00000">
              <a:alpha val="7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kern="0" dirty="0" smtClean="0">
                <a:solidFill>
                  <a:srgbClr val="FFFFFF"/>
                </a:solidFill>
                <a:cs typeface="Arial" charset="0"/>
              </a:rPr>
              <a:t>Low Level Drivers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cs typeface="Arial" charset="0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183105" y="990600"/>
            <a:ext cx="8789157" cy="378748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kern="0" dirty="0" smtClean="0">
                <a:solidFill>
                  <a:srgbClr val="000000"/>
                </a:solidFill>
                <a:cs typeface="Arial" charset="0"/>
              </a:rPr>
              <a:t>Demo Applications</a:t>
            </a:r>
          </a:p>
        </p:txBody>
      </p:sp>
      <p:sp>
        <p:nvSpPr>
          <p:cNvPr id="89" name="Rectangle 88"/>
          <p:cNvSpPr/>
          <p:nvPr/>
        </p:nvSpPr>
        <p:spPr>
          <a:xfrm>
            <a:off x="87572" y="5474396"/>
            <a:ext cx="8980227" cy="805218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>
              <a:solidFill>
                <a:sysClr val="window" lastClr="FFFFFF"/>
              </a:solidFill>
              <a:cs typeface="Arial" charset="0"/>
            </a:endParaRPr>
          </a:p>
        </p:txBody>
      </p:sp>
      <p:sp>
        <p:nvSpPr>
          <p:cNvPr id="90" name="Rounded Rectangle 89"/>
          <p:cNvSpPr/>
          <p:nvPr/>
        </p:nvSpPr>
        <p:spPr bwMode="auto">
          <a:xfrm>
            <a:off x="7281862" y="5774645"/>
            <a:ext cx="1328738" cy="260382"/>
          </a:xfrm>
          <a:prstGeom prst="round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kern="0" dirty="0">
                <a:solidFill>
                  <a:srgbClr val="F8F8F8"/>
                </a:solidFill>
                <a:cs typeface="Arial" pitchFamily="34" charset="0"/>
              </a:rPr>
              <a:t>DSP </a:t>
            </a:r>
            <a:r>
              <a:rPr lang="en-US" sz="1050" b="1" kern="0" dirty="0" err="1" smtClean="0">
                <a:solidFill>
                  <a:srgbClr val="F8F8F8"/>
                </a:solidFill>
                <a:cs typeface="Arial" pitchFamily="34" charset="0"/>
              </a:rPr>
              <a:t>CorePacs</a:t>
            </a:r>
            <a:endParaRPr lang="en-US" sz="1050" b="1" kern="0" dirty="0">
              <a:solidFill>
                <a:srgbClr val="F8F8F8"/>
              </a:solidFill>
              <a:cs typeface="Arial" pitchFamily="34" charset="0"/>
            </a:endParaRPr>
          </a:p>
        </p:txBody>
      </p:sp>
      <p:sp>
        <p:nvSpPr>
          <p:cNvPr id="91" name="Rounded Rectangle 90"/>
          <p:cNvSpPr/>
          <p:nvPr/>
        </p:nvSpPr>
        <p:spPr bwMode="auto">
          <a:xfrm>
            <a:off x="347662" y="5776917"/>
            <a:ext cx="1328738" cy="270684"/>
          </a:xfrm>
          <a:prstGeom prst="roundRect">
            <a:avLst/>
          </a:prstGeom>
          <a:solidFill>
            <a:srgbClr val="4F81BD">
              <a:lumMod val="75000"/>
            </a:srgbClr>
          </a:solidFill>
          <a:ln w="9525" cap="flat" cmpd="sng" algn="ctr">
            <a:noFill/>
            <a:prstDash val="solid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kern="0" dirty="0" smtClean="0">
                <a:solidFill>
                  <a:srgbClr val="F8F8F8"/>
                </a:solidFill>
                <a:cs typeface="Arial" pitchFamily="34" charset="0"/>
              </a:rPr>
              <a:t>ARM </a:t>
            </a:r>
            <a:r>
              <a:rPr lang="en-US" sz="1050" b="1" kern="0" dirty="0" err="1" smtClean="0">
                <a:solidFill>
                  <a:srgbClr val="F8F8F8"/>
                </a:solidFill>
                <a:cs typeface="Arial" pitchFamily="34" charset="0"/>
              </a:rPr>
              <a:t>CorePacs</a:t>
            </a:r>
            <a:endParaRPr lang="en-US" sz="1050" b="1" kern="0" dirty="0">
              <a:solidFill>
                <a:srgbClr val="F8F8F8"/>
              </a:solidFill>
              <a:cs typeface="Arial" pitchFamily="34" charset="0"/>
            </a:endParaRPr>
          </a:p>
        </p:txBody>
      </p:sp>
      <p:sp>
        <p:nvSpPr>
          <p:cNvPr id="92" name="Rounded Rectangle 91"/>
          <p:cNvSpPr/>
          <p:nvPr/>
        </p:nvSpPr>
        <p:spPr bwMode="auto">
          <a:xfrm>
            <a:off x="1905000" y="5788293"/>
            <a:ext cx="1583680" cy="245660"/>
          </a:xfrm>
          <a:prstGeom prst="round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err="1" smtClean="0">
                <a:solidFill>
                  <a:srgbClr val="FFFFFF"/>
                </a:solidFill>
                <a:cs typeface="Arial" charset="0"/>
              </a:rPr>
              <a:t>AccelerationPacs</a:t>
            </a:r>
            <a:r>
              <a:rPr lang="en-US" sz="1000" b="1" dirty="0" smtClean="0">
                <a:solidFill>
                  <a:srgbClr val="FFFFFF"/>
                </a:solidFill>
                <a:cs typeface="Arial" charset="0"/>
              </a:rPr>
              <a:t>, L1,2,3,4</a:t>
            </a:r>
            <a:endParaRPr lang="en-US" sz="10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3" name="Rounded Rectangle 92"/>
          <p:cNvSpPr/>
          <p:nvPr/>
        </p:nvSpPr>
        <p:spPr bwMode="auto">
          <a:xfrm>
            <a:off x="3657600" y="5773819"/>
            <a:ext cx="981075" cy="260133"/>
          </a:xfrm>
          <a:prstGeom prst="roundRect">
            <a:avLst/>
          </a:prstGeom>
          <a:solidFill>
            <a:srgbClr val="8064A2"/>
          </a:solidFill>
          <a:ln w="9525" cap="flat" cmpd="sng" algn="ctr">
            <a:noFill/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kern="0" dirty="0">
                <a:solidFill>
                  <a:sysClr val="window" lastClr="FFFFFF"/>
                </a:solidFill>
                <a:cs typeface="Arial" pitchFamily="34" charset="0"/>
              </a:rPr>
              <a:t>Memory</a:t>
            </a:r>
          </a:p>
        </p:txBody>
      </p:sp>
      <p:sp>
        <p:nvSpPr>
          <p:cNvPr id="94" name="Rounded Rectangle 93"/>
          <p:cNvSpPr/>
          <p:nvPr/>
        </p:nvSpPr>
        <p:spPr bwMode="auto">
          <a:xfrm>
            <a:off x="4800600" y="5776091"/>
            <a:ext cx="1122571" cy="257862"/>
          </a:xfrm>
          <a:prstGeom prst="roundRect">
            <a:avLst/>
          </a:prstGeom>
          <a:solidFill>
            <a:srgbClr val="3D77BD"/>
          </a:solidFill>
          <a:ln w="9525" cap="flat" cmpd="sng" algn="ctr">
            <a:noFill/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kern="0" dirty="0" smtClean="0">
                <a:solidFill>
                  <a:sysClr val="window" lastClr="FFFFFF"/>
                </a:solidFill>
                <a:cs typeface="Arial" pitchFamily="34" charset="0"/>
              </a:rPr>
              <a:t>Ethernet Switch</a:t>
            </a:r>
            <a:endParaRPr lang="en-US" sz="1050" b="1" kern="0" dirty="0">
              <a:solidFill>
                <a:sysClr val="window" lastClr="FFFFFF"/>
              </a:solidFill>
              <a:cs typeface="Arial" pitchFamily="34" charset="0"/>
            </a:endParaRPr>
          </a:p>
        </p:txBody>
      </p:sp>
      <p:sp>
        <p:nvSpPr>
          <p:cNvPr id="95" name="Rounded Rectangle 94"/>
          <p:cNvSpPr/>
          <p:nvPr/>
        </p:nvSpPr>
        <p:spPr bwMode="auto">
          <a:xfrm>
            <a:off x="6105525" y="5778363"/>
            <a:ext cx="981075" cy="260133"/>
          </a:xfrm>
          <a:prstGeom prst="roundRect">
            <a:avLst/>
          </a:prstGeom>
          <a:solidFill>
            <a:srgbClr val="3D77BD"/>
          </a:solidFill>
          <a:ln w="9525" cap="flat" cmpd="sng" algn="ctr">
            <a:noFill/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kern="0" dirty="0" smtClean="0">
                <a:solidFill>
                  <a:sysClr val="window" lastClr="FFFFFF"/>
                </a:solidFill>
                <a:cs typeface="Arial" pitchFamily="34" charset="0"/>
              </a:rPr>
              <a:t>IO</a:t>
            </a:r>
            <a:endParaRPr lang="en-US" sz="1050" b="1" kern="0" dirty="0">
              <a:solidFill>
                <a:sysClr val="window" lastClr="FFFFFF"/>
              </a:solidFill>
              <a:cs typeface="Arial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8808492" y="5474396"/>
            <a:ext cx="259308" cy="723331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vert27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kern="0" dirty="0" smtClean="0">
                <a:solidFill>
                  <a:sysClr val="window" lastClr="FFFFFF"/>
                </a:solidFill>
                <a:cs typeface="Arial" pitchFamily="34" charset="0"/>
              </a:rPr>
              <a:t> </a:t>
            </a:r>
            <a:r>
              <a:rPr lang="en-US" sz="1200" b="1" kern="0" dirty="0" err="1" smtClean="0">
                <a:solidFill>
                  <a:sysClr val="window" lastClr="FFFFFF"/>
                </a:solidFill>
                <a:cs typeface="Arial" pitchFamily="34" charset="0"/>
              </a:rPr>
              <a:t>TeraNet</a:t>
            </a:r>
            <a:endParaRPr lang="en-US" sz="1200" b="1" kern="0" dirty="0">
              <a:solidFill>
                <a:sysClr val="window" lastClr="FFFFFF"/>
              </a:solidFill>
              <a:cs typeface="Arial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114868" y="6102193"/>
            <a:ext cx="8952931" cy="163773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sysClr val="window" lastClr="FFFFFF"/>
              </a:solidFill>
              <a:cs typeface="Arial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908970" y="6047601"/>
            <a:ext cx="34801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kern="0" dirty="0" err="1" smtClean="0">
                <a:solidFill>
                  <a:sysClr val="window" lastClr="FFFFFF"/>
                </a:solidFill>
                <a:cs typeface="Arial" charset="0"/>
              </a:rPr>
              <a:t>Multicore</a:t>
            </a:r>
            <a:r>
              <a:rPr lang="en-US" sz="1200" b="1" kern="0" dirty="0" smtClean="0">
                <a:solidFill>
                  <a:sysClr val="window" lastClr="FFFFFF"/>
                </a:solidFill>
                <a:cs typeface="Arial" charset="0"/>
              </a:rPr>
              <a:t> Navigator</a:t>
            </a:r>
            <a:endParaRPr lang="en-US" sz="1200" b="1" kern="0" dirty="0">
              <a:solidFill>
                <a:sysClr val="window" lastClr="FFFFFF"/>
              </a:solidFill>
              <a:cs typeface="Arial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717900" y="5433451"/>
            <a:ext cx="4421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kern="0" dirty="0" err="1" smtClean="0">
                <a:solidFill>
                  <a:sysClr val="windowText" lastClr="000000"/>
                </a:solidFill>
                <a:cs typeface="Arial" charset="0"/>
              </a:rPr>
              <a:t>KeyStone</a:t>
            </a:r>
            <a:r>
              <a:rPr lang="en-US" sz="1400" kern="0" dirty="0" smtClean="0">
                <a:solidFill>
                  <a:sysClr val="windowText" lastClr="000000"/>
                </a:solidFill>
                <a:cs typeface="Arial" charset="0"/>
              </a:rPr>
              <a:t> </a:t>
            </a:r>
            <a:r>
              <a:rPr lang="en-US" sz="1400" kern="0" dirty="0" err="1" smtClean="0">
                <a:solidFill>
                  <a:sysClr val="windowText" lastClr="000000"/>
                </a:solidFill>
                <a:cs typeface="Arial" charset="0"/>
              </a:rPr>
              <a:t>SoC</a:t>
            </a:r>
            <a:r>
              <a:rPr lang="en-US" sz="1400" kern="0" dirty="0" smtClean="0">
                <a:solidFill>
                  <a:sysClr val="windowText" lastClr="000000"/>
                </a:solidFill>
                <a:cs typeface="Arial" charset="0"/>
              </a:rPr>
              <a:t> Platform</a:t>
            </a:r>
            <a:endParaRPr lang="en-US" sz="1400" kern="0" dirty="0">
              <a:solidFill>
                <a:sysClr val="windowText" lastClr="000000"/>
              </a:solidFill>
              <a:cs typeface="Arial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52400" y="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FF0000"/>
                </a:solidFill>
                <a:cs typeface="Arial" charset="0"/>
              </a:rPr>
              <a:t>TI KeyStone MCSDK</a:t>
            </a:r>
            <a:endParaRPr lang="en-US" sz="32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02" name="Rectangle 101"/>
          <p:cNvSpPr/>
          <p:nvPr/>
        </p:nvSpPr>
        <p:spPr bwMode="auto">
          <a:xfrm>
            <a:off x="4953000" y="3651540"/>
            <a:ext cx="838200" cy="3048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kern="0" dirty="0" smtClean="0">
                <a:solidFill>
                  <a:sysClr val="windowText" lastClr="000000"/>
                </a:solidFill>
                <a:cs typeface="Arial" charset="0"/>
              </a:rPr>
              <a:t>Navigator</a:t>
            </a:r>
          </a:p>
        </p:txBody>
      </p:sp>
      <p:sp>
        <p:nvSpPr>
          <p:cNvPr id="103" name="Rectangle 102"/>
          <p:cNvSpPr/>
          <p:nvPr/>
        </p:nvSpPr>
        <p:spPr bwMode="auto">
          <a:xfrm>
            <a:off x="5943600" y="3651540"/>
            <a:ext cx="838200" cy="3048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kern="0" dirty="0" smtClean="0">
                <a:solidFill>
                  <a:sysClr val="windowText" lastClr="000000"/>
                </a:solidFill>
                <a:cs typeface="Arial" charset="0"/>
              </a:rPr>
              <a:t>EDMA</a:t>
            </a:r>
          </a:p>
        </p:txBody>
      </p:sp>
      <p:sp>
        <p:nvSpPr>
          <p:cNvPr id="104" name="Rectangle 103"/>
          <p:cNvSpPr/>
          <p:nvPr/>
        </p:nvSpPr>
        <p:spPr bwMode="auto">
          <a:xfrm>
            <a:off x="4953000" y="4032540"/>
            <a:ext cx="838200" cy="3048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kern="0" dirty="0" smtClean="0">
                <a:solidFill>
                  <a:sysClr val="windowText" lastClr="000000"/>
                </a:solidFill>
                <a:cs typeface="Arial" charset="0"/>
              </a:rPr>
              <a:t>HyperLink</a:t>
            </a:r>
          </a:p>
        </p:txBody>
      </p:sp>
      <p:sp>
        <p:nvSpPr>
          <p:cNvPr id="105" name="Rectangle 104"/>
          <p:cNvSpPr/>
          <p:nvPr/>
        </p:nvSpPr>
        <p:spPr bwMode="auto">
          <a:xfrm>
            <a:off x="5943600" y="4032540"/>
            <a:ext cx="838200" cy="3048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dirty="0" smtClean="0">
                <a:solidFill>
                  <a:sysClr val="windowText" lastClr="000000"/>
                </a:solidFill>
                <a:cs typeface="Arial" charset="0"/>
              </a:rPr>
              <a:t>Power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dirty="0" smtClean="0">
                <a:solidFill>
                  <a:sysClr val="windowText" lastClr="000000"/>
                </a:solidFill>
                <a:cs typeface="Arial" charset="0"/>
              </a:rPr>
              <a:t>Management</a:t>
            </a:r>
          </a:p>
        </p:txBody>
      </p:sp>
      <p:sp>
        <p:nvSpPr>
          <p:cNvPr id="106" name="Rectangle 105"/>
          <p:cNvSpPr/>
          <p:nvPr/>
        </p:nvSpPr>
        <p:spPr bwMode="auto">
          <a:xfrm>
            <a:off x="4953000" y="4413540"/>
            <a:ext cx="533400" cy="3048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kern="0" dirty="0" smtClean="0">
                <a:solidFill>
                  <a:sysClr val="windowText" lastClr="000000"/>
                </a:solidFill>
                <a:cs typeface="Arial" charset="0"/>
              </a:rPr>
              <a:t>SRIO</a:t>
            </a:r>
          </a:p>
        </p:txBody>
      </p:sp>
      <p:sp>
        <p:nvSpPr>
          <p:cNvPr id="107" name="Rectangle 106"/>
          <p:cNvSpPr/>
          <p:nvPr/>
        </p:nvSpPr>
        <p:spPr bwMode="auto">
          <a:xfrm>
            <a:off x="5562600" y="4413540"/>
            <a:ext cx="609600" cy="3048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kern="0" dirty="0" smtClean="0">
                <a:solidFill>
                  <a:sysClr val="windowText" lastClr="000000"/>
                </a:solidFill>
                <a:cs typeface="Arial" charset="0"/>
              </a:rPr>
              <a:t>GbE</a:t>
            </a:r>
          </a:p>
        </p:txBody>
      </p:sp>
      <p:sp>
        <p:nvSpPr>
          <p:cNvPr id="108" name="Rectangle 107"/>
          <p:cNvSpPr/>
          <p:nvPr/>
        </p:nvSpPr>
        <p:spPr bwMode="auto">
          <a:xfrm>
            <a:off x="6248400" y="4413540"/>
            <a:ext cx="533400" cy="3048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kern="0" dirty="0" smtClean="0">
                <a:solidFill>
                  <a:sysClr val="windowText" lastClr="000000"/>
                </a:solidFill>
                <a:cs typeface="Arial" charset="0"/>
              </a:rPr>
              <a:t>PCIe</a:t>
            </a:r>
          </a:p>
        </p:txBody>
      </p:sp>
      <p:sp>
        <p:nvSpPr>
          <p:cNvPr id="109" name="Rectangle 108"/>
          <p:cNvSpPr/>
          <p:nvPr/>
        </p:nvSpPr>
        <p:spPr bwMode="auto">
          <a:xfrm>
            <a:off x="4724400" y="2660940"/>
            <a:ext cx="1981200" cy="609600"/>
          </a:xfrm>
          <a:prstGeom prst="rect">
            <a:avLst/>
          </a:prstGeom>
          <a:solidFill>
            <a:srgbClr val="C00000">
              <a:alpha val="7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 dirty="0" smtClean="0">
              <a:solidFill>
                <a:srgbClr val="FFFFFF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 dirty="0" smtClean="0">
              <a:solidFill>
                <a:srgbClr val="FFFFFF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 dirty="0" smtClean="0">
              <a:solidFill>
                <a:srgbClr val="FFFFFF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kern="0" dirty="0" smtClean="0">
                <a:solidFill>
                  <a:srgbClr val="FFFFFF"/>
                </a:solidFill>
                <a:cs typeface="Arial" charset="0"/>
              </a:rPr>
              <a:t>SW Framework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cs typeface="Arial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4800600" y="2889540"/>
            <a:ext cx="609600" cy="3048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kern="0" dirty="0" smtClean="0">
                <a:solidFill>
                  <a:sysClr val="windowText" lastClr="000000"/>
                </a:solidFill>
                <a:cs typeface="Arial" charset="0"/>
              </a:rPr>
              <a:t>IPC</a:t>
            </a:r>
          </a:p>
        </p:txBody>
      </p:sp>
      <p:sp>
        <p:nvSpPr>
          <p:cNvPr id="111" name="Rectangle 110"/>
          <p:cNvSpPr/>
          <p:nvPr/>
        </p:nvSpPr>
        <p:spPr bwMode="auto">
          <a:xfrm>
            <a:off x="5486400" y="2889540"/>
            <a:ext cx="1143000" cy="3048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kern="0" dirty="0" smtClean="0">
                <a:solidFill>
                  <a:sysClr val="windowText" lastClr="000000"/>
                </a:solidFill>
                <a:cs typeface="Arial" charset="0"/>
              </a:rPr>
              <a:t>Debug and Instrumentation</a:t>
            </a:r>
          </a:p>
        </p:txBody>
      </p:sp>
      <p:sp>
        <p:nvSpPr>
          <p:cNvPr id="112" name="Rectangle 111"/>
          <p:cNvSpPr/>
          <p:nvPr/>
        </p:nvSpPr>
        <p:spPr bwMode="auto">
          <a:xfrm>
            <a:off x="4724400" y="1524000"/>
            <a:ext cx="2362200" cy="1060740"/>
          </a:xfrm>
          <a:prstGeom prst="rect">
            <a:avLst/>
          </a:prstGeom>
          <a:solidFill>
            <a:srgbClr val="C00000">
              <a:alpha val="7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 dirty="0" smtClean="0">
              <a:solidFill>
                <a:srgbClr val="FFFFFF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 dirty="0" smtClean="0">
              <a:solidFill>
                <a:srgbClr val="FFFFFF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 dirty="0" smtClean="0">
              <a:solidFill>
                <a:srgbClr val="FFFFFF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kern="0" dirty="0" smtClean="0">
                <a:solidFill>
                  <a:srgbClr val="FFFFFF"/>
                </a:solidFill>
                <a:cs typeface="Arial" charset="0"/>
              </a:rPr>
              <a:t>Optimized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kern="0" dirty="0" smtClean="0">
                <a:solidFill>
                  <a:srgbClr val="FFFFFF"/>
                </a:solidFill>
                <a:cs typeface="Arial" charset="0"/>
              </a:rPr>
              <a:t>Algorithm Libraries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 dirty="0" smtClean="0">
              <a:solidFill>
                <a:srgbClr val="FFFFFF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cs typeface="Arial" charset="0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5181600" y="2279940"/>
            <a:ext cx="685800" cy="23466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kern="0" dirty="0" smtClean="0">
                <a:solidFill>
                  <a:sysClr val="windowText" lastClr="000000"/>
                </a:solidFill>
                <a:cs typeface="Arial" charset="0"/>
              </a:rPr>
              <a:t>MathLIB</a:t>
            </a:r>
          </a:p>
        </p:txBody>
      </p:sp>
      <p:sp>
        <p:nvSpPr>
          <p:cNvPr id="114" name="Rectangle 113"/>
          <p:cNvSpPr/>
          <p:nvPr/>
        </p:nvSpPr>
        <p:spPr bwMode="auto">
          <a:xfrm>
            <a:off x="6051289" y="2251507"/>
            <a:ext cx="685800" cy="257033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kern="0" dirty="0" smtClean="0">
                <a:solidFill>
                  <a:sysClr val="windowText" lastClr="000000"/>
                </a:solidFill>
                <a:cs typeface="Arial" charset="0"/>
              </a:rPr>
              <a:t>DSPLIB</a:t>
            </a:r>
          </a:p>
        </p:txBody>
      </p:sp>
      <p:sp>
        <p:nvSpPr>
          <p:cNvPr id="115" name="Rectangle 114"/>
          <p:cNvSpPr/>
          <p:nvPr/>
        </p:nvSpPr>
        <p:spPr bwMode="auto">
          <a:xfrm>
            <a:off x="7162800" y="1524000"/>
            <a:ext cx="1371600" cy="1060740"/>
          </a:xfrm>
          <a:prstGeom prst="rect">
            <a:avLst/>
          </a:prstGeom>
          <a:solidFill>
            <a:srgbClr val="C00000">
              <a:alpha val="7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 dirty="0" smtClean="0">
              <a:solidFill>
                <a:srgbClr val="FFFFFF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 dirty="0" smtClean="0">
              <a:solidFill>
                <a:srgbClr val="FFFFFF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 dirty="0" smtClean="0">
              <a:solidFill>
                <a:srgbClr val="FFFFFF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 dirty="0" smtClean="0">
              <a:solidFill>
                <a:srgbClr val="FFFFFF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kern="0" dirty="0" smtClean="0">
                <a:solidFill>
                  <a:srgbClr val="FFFFFF"/>
                </a:solidFill>
                <a:cs typeface="Arial" charset="0"/>
              </a:rPr>
              <a:t>    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kern="0" dirty="0" smtClean="0">
                <a:solidFill>
                  <a:srgbClr val="FFFFFF"/>
                </a:solidFill>
                <a:cs typeface="Arial" charset="0"/>
              </a:rPr>
              <a:t>Protocols Stack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 dirty="0" smtClean="0">
              <a:solidFill>
                <a:srgbClr val="FFFFFF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 dirty="0" smtClean="0">
              <a:solidFill>
                <a:srgbClr val="FFFFFF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 dirty="0" smtClean="0">
              <a:solidFill>
                <a:sysClr val="windowText" lastClr="000000"/>
              </a:solidFill>
              <a:cs typeface="Arial" charset="0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7315200" y="2133600"/>
            <a:ext cx="1066800" cy="37494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kern="0" dirty="0" smtClean="0">
                <a:solidFill>
                  <a:sysClr val="windowText" lastClr="000000"/>
                </a:solidFill>
                <a:cs typeface="Arial" charset="0"/>
              </a:rPr>
              <a:t>TCP/IP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kern="0" dirty="0" smtClean="0">
                <a:solidFill>
                  <a:sysClr val="windowText" lastClr="000000"/>
                </a:solidFill>
                <a:cs typeface="Arial" charset="0"/>
              </a:rPr>
              <a:t>NDK</a:t>
            </a:r>
          </a:p>
        </p:txBody>
      </p:sp>
      <p:sp>
        <p:nvSpPr>
          <p:cNvPr id="117" name="Rectangle 116"/>
          <p:cNvSpPr/>
          <p:nvPr/>
        </p:nvSpPr>
        <p:spPr bwMode="auto">
          <a:xfrm>
            <a:off x="1905001" y="3276600"/>
            <a:ext cx="914400" cy="3048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kern="0" dirty="0" smtClean="0">
                <a:solidFill>
                  <a:sysClr val="windowText" lastClr="000000"/>
                </a:solidFill>
                <a:cs typeface="Arial" charset="0"/>
              </a:rPr>
              <a:t>Power Management</a:t>
            </a:r>
          </a:p>
        </p:txBody>
      </p:sp>
      <p:sp>
        <p:nvSpPr>
          <p:cNvPr id="118" name="Rectangle 117"/>
          <p:cNvSpPr/>
          <p:nvPr/>
        </p:nvSpPr>
        <p:spPr bwMode="auto">
          <a:xfrm>
            <a:off x="2971800" y="3276600"/>
            <a:ext cx="1447800" cy="3048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kern="0" dirty="0" smtClean="0">
                <a:solidFill>
                  <a:sysClr val="windowText" lastClr="000000"/>
                </a:solidFill>
                <a:cs typeface="Arial" charset="0"/>
              </a:rPr>
              <a:t>Network Protocols</a:t>
            </a:r>
          </a:p>
        </p:txBody>
      </p:sp>
      <p:sp>
        <p:nvSpPr>
          <p:cNvPr id="119" name="Rectangle 118"/>
          <p:cNvSpPr/>
          <p:nvPr/>
        </p:nvSpPr>
        <p:spPr bwMode="auto">
          <a:xfrm>
            <a:off x="762000" y="3657600"/>
            <a:ext cx="990600" cy="3048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kern="0" dirty="0" smtClean="0">
                <a:solidFill>
                  <a:sysClr val="windowText" lastClr="000000"/>
                </a:solidFill>
                <a:cs typeface="Arial" charset="0"/>
              </a:rPr>
              <a:t>NAND File System</a:t>
            </a:r>
          </a:p>
        </p:txBody>
      </p:sp>
      <p:sp>
        <p:nvSpPr>
          <p:cNvPr id="120" name="Rectangle 119"/>
          <p:cNvSpPr/>
          <p:nvPr/>
        </p:nvSpPr>
        <p:spPr bwMode="auto">
          <a:xfrm>
            <a:off x="2971800" y="3657600"/>
            <a:ext cx="1447800" cy="3048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kern="0" dirty="0" smtClean="0">
                <a:solidFill>
                  <a:sysClr val="windowText" lastClr="000000"/>
                </a:solidFill>
                <a:cs typeface="Arial" charset="0"/>
              </a:rPr>
              <a:t>Network File System</a:t>
            </a:r>
          </a:p>
        </p:txBody>
      </p:sp>
      <p:sp>
        <p:nvSpPr>
          <p:cNvPr id="121" name="Rectangle 120"/>
          <p:cNvSpPr/>
          <p:nvPr/>
        </p:nvSpPr>
        <p:spPr bwMode="auto">
          <a:xfrm>
            <a:off x="1905000" y="3657600"/>
            <a:ext cx="914400" cy="3048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kern="0" dirty="0" smtClean="0">
                <a:solidFill>
                  <a:sysClr val="windowText" lastClr="000000"/>
                </a:solidFill>
                <a:cs typeface="Arial" charset="0"/>
              </a:rPr>
              <a:t>MMU</a:t>
            </a:r>
          </a:p>
        </p:txBody>
      </p:sp>
      <p:sp>
        <p:nvSpPr>
          <p:cNvPr id="122" name="Rectangle 121"/>
          <p:cNvSpPr/>
          <p:nvPr/>
        </p:nvSpPr>
        <p:spPr bwMode="auto">
          <a:xfrm>
            <a:off x="914400" y="2057400"/>
            <a:ext cx="914400" cy="3048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0" dirty="0" smtClean="0">
                <a:solidFill>
                  <a:sysClr val="windowText" lastClr="000000"/>
                </a:solidFill>
                <a:cs typeface="Arial" charset="0"/>
              </a:rPr>
              <a:t>Debug and Instrumentation</a:t>
            </a:r>
          </a:p>
        </p:txBody>
      </p:sp>
      <p:sp>
        <p:nvSpPr>
          <p:cNvPr id="123" name="Rectangle 122"/>
          <p:cNvSpPr/>
          <p:nvPr/>
        </p:nvSpPr>
        <p:spPr bwMode="auto">
          <a:xfrm>
            <a:off x="3352801" y="2057400"/>
            <a:ext cx="914399" cy="3048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kern="0" dirty="0" smtClean="0">
                <a:solidFill>
                  <a:sysClr val="windowText" lastClr="000000"/>
                </a:solidFill>
                <a:cs typeface="Arial" charset="0"/>
              </a:rPr>
              <a:t>IPC</a:t>
            </a:r>
          </a:p>
        </p:txBody>
      </p:sp>
      <p:sp>
        <p:nvSpPr>
          <p:cNvPr id="124" name="Rectangle 123"/>
          <p:cNvSpPr/>
          <p:nvPr/>
        </p:nvSpPr>
        <p:spPr bwMode="auto">
          <a:xfrm>
            <a:off x="2133600" y="2057400"/>
            <a:ext cx="914400" cy="3048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kern="0" dirty="0" smtClean="0">
                <a:solidFill>
                  <a:sysClr val="windowText" lastClr="000000"/>
                </a:solidFill>
                <a:cs typeface="Arial" charset="0"/>
              </a:rPr>
              <a:t>Transport Lib</a:t>
            </a:r>
          </a:p>
        </p:txBody>
      </p:sp>
      <p:sp>
        <p:nvSpPr>
          <p:cNvPr id="125" name="Rectangle 124"/>
          <p:cNvSpPr/>
          <p:nvPr/>
        </p:nvSpPr>
        <p:spPr bwMode="auto">
          <a:xfrm>
            <a:off x="838200" y="4343400"/>
            <a:ext cx="762000" cy="3048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kern="0" dirty="0" smtClean="0">
                <a:solidFill>
                  <a:sysClr val="windowText" lastClr="000000"/>
                </a:solidFill>
                <a:cs typeface="Arial" charset="0"/>
              </a:rPr>
              <a:t>NAND/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kern="0" dirty="0" smtClean="0">
                <a:solidFill>
                  <a:sysClr val="windowText" lastClr="000000"/>
                </a:solidFill>
                <a:cs typeface="Arial" charset="0"/>
              </a:rPr>
              <a:t>NOR</a:t>
            </a:r>
          </a:p>
        </p:txBody>
      </p:sp>
      <p:sp>
        <p:nvSpPr>
          <p:cNvPr id="126" name="Rectangle 125"/>
          <p:cNvSpPr/>
          <p:nvPr/>
        </p:nvSpPr>
        <p:spPr bwMode="auto">
          <a:xfrm>
            <a:off x="1752600" y="4343400"/>
            <a:ext cx="762000" cy="3048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kern="0" dirty="0" smtClean="0">
                <a:solidFill>
                  <a:sysClr val="windowText" lastClr="000000"/>
                </a:solidFill>
                <a:cs typeface="Arial" charset="0"/>
              </a:rPr>
              <a:t>HyperLink</a:t>
            </a:r>
          </a:p>
        </p:txBody>
      </p:sp>
      <p:sp>
        <p:nvSpPr>
          <p:cNvPr id="127" name="Rectangle 126"/>
          <p:cNvSpPr/>
          <p:nvPr/>
        </p:nvSpPr>
        <p:spPr bwMode="auto">
          <a:xfrm>
            <a:off x="2667000" y="4343400"/>
            <a:ext cx="762000" cy="3048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kern="0" dirty="0" smtClean="0">
                <a:solidFill>
                  <a:sysClr val="windowText" lastClr="000000"/>
                </a:solidFill>
                <a:cs typeface="Arial" charset="0"/>
              </a:rPr>
              <a:t>GbE</a:t>
            </a:r>
          </a:p>
        </p:txBody>
      </p:sp>
      <p:sp>
        <p:nvSpPr>
          <p:cNvPr id="128" name="Rectangle 127"/>
          <p:cNvSpPr/>
          <p:nvPr/>
        </p:nvSpPr>
        <p:spPr bwMode="auto">
          <a:xfrm>
            <a:off x="3581400" y="4343400"/>
            <a:ext cx="762000" cy="3048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kern="0" dirty="0" smtClean="0">
                <a:solidFill>
                  <a:sysClr val="windowText" lastClr="000000"/>
                </a:solidFill>
                <a:cs typeface="Arial" charset="0"/>
              </a:rPr>
              <a:t>PCIe</a:t>
            </a:r>
          </a:p>
        </p:txBody>
      </p:sp>
      <p:sp>
        <p:nvSpPr>
          <p:cNvPr id="129" name="Rectangle 128"/>
          <p:cNvSpPr/>
          <p:nvPr/>
        </p:nvSpPr>
        <p:spPr bwMode="auto">
          <a:xfrm>
            <a:off x="838200" y="4800600"/>
            <a:ext cx="762000" cy="3048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kern="0" dirty="0" smtClean="0">
                <a:solidFill>
                  <a:sysClr val="windowText" lastClr="000000"/>
                </a:solidFill>
                <a:cs typeface="Arial" charset="0"/>
              </a:rPr>
              <a:t>SRIO</a:t>
            </a:r>
          </a:p>
        </p:txBody>
      </p:sp>
      <p:sp>
        <p:nvSpPr>
          <p:cNvPr id="130" name="Rectangle 129"/>
          <p:cNvSpPr/>
          <p:nvPr/>
        </p:nvSpPr>
        <p:spPr bwMode="auto">
          <a:xfrm>
            <a:off x="1752600" y="4800600"/>
            <a:ext cx="762000" cy="3048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kern="0" dirty="0" smtClean="0">
                <a:solidFill>
                  <a:sysClr val="windowText" lastClr="000000"/>
                </a:solidFill>
                <a:cs typeface="Arial" charset="0"/>
              </a:rPr>
              <a:t>UART</a:t>
            </a:r>
          </a:p>
        </p:txBody>
      </p:sp>
      <p:sp>
        <p:nvSpPr>
          <p:cNvPr id="131" name="Rectangle 130"/>
          <p:cNvSpPr/>
          <p:nvPr/>
        </p:nvSpPr>
        <p:spPr bwMode="auto">
          <a:xfrm>
            <a:off x="2667000" y="4800600"/>
            <a:ext cx="762000" cy="3048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kern="0" dirty="0" smtClean="0">
                <a:solidFill>
                  <a:sysClr val="windowText" lastClr="000000"/>
                </a:solidFill>
                <a:cs typeface="Arial" charset="0"/>
              </a:rPr>
              <a:t>SPI</a:t>
            </a:r>
          </a:p>
        </p:txBody>
      </p:sp>
      <p:sp>
        <p:nvSpPr>
          <p:cNvPr id="132" name="Rectangle 131"/>
          <p:cNvSpPr/>
          <p:nvPr/>
        </p:nvSpPr>
        <p:spPr bwMode="auto">
          <a:xfrm>
            <a:off x="3581400" y="4800600"/>
            <a:ext cx="762000" cy="3048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kern="0" dirty="0" smtClean="0">
                <a:solidFill>
                  <a:sysClr val="windowText" lastClr="000000"/>
                </a:solidFill>
                <a:cs typeface="Arial" charset="0"/>
              </a:rPr>
              <a:t>I2C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6858000" y="2895600"/>
            <a:ext cx="838200" cy="3048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0" dirty="0" smtClean="0">
              <a:solidFill>
                <a:sysClr val="windowText" lastClr="000000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kern="0" dirty="0" smtClean="0">
                <a:solidFill>
                  <a:sysClr val="windowText" lastClr="000000"/>
                </a:solidFill>
                <a:cs typeface="Arial" charset="0"/>
              </a:rPr>
              <a:t>OpenMP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0" dirty="0" smtClean="0">
              <a:solidFill>
                <a:sysClr val="windowText" lastClr="000000"/>
              </a:solidFill>
              <a:cs typeface="Arial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7696200" y="2895600"/>
            <a:ext cx="762000" cy="3048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0" dirty="0" smtClean="0">
              <a:solidFill>
                <a:sysClr val="windowText" lastClr="000000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kern="0" dirty="0" err="1" smtClean="0">
                <a:solidFill>
                  <a:sysClr val="windowText" lastClr="000000"/>
                </a:solidFill>
                <a:cs typeface="Arial" charset="0"/>
              </a:rPr>
              <a:t>OpenEM</a:t>
            </a:r>
            <a:endParaRPr lang="en-US" sz="1000" kern="0" dirty="0" smtClean="0">
              <a:solidFill>
                <a:sysClr val="windowText" lastClr="000000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0" dirty="0" smtClean="0">
              <a:solidFill>
                <a:sysClr val="windowText" lastClr="000000"/>
              </a:solidFill>
              <a:cs typeface="Arial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6051289" y="1911824"/>
            <a:ext cx="685800" cy="3048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kern="0" dirty="0" smtClean="0">
                <a:solidFill>
                  <a:sysClr val="windowText" lastClr="000000"/>
                </a:solidFill>
                <a:cs typeface="Arial" charset="0"/>
              </a:rPr>
              <a:t>IMGLIB</a:t>
            </a:r>
          </a:p>
        </p:txBody>
      </p:sp>
      <p:sp>
        <p:nvSpPr>
          <p:cNvPr id="68" name="Rectangle 67"/>
          <p:cNvSpPr/>
          <p:nvPr/>
        </p:nvSpPr>
        <p:spPr bwMode="auto">
          <a:xfrm>
            <a:off x="7162800" y="3962400"/>
            <a:ext cx="1704122" cy="185545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kern="0" dirty="0" smtClean="0">
                <a:solidFill>
                  <a:sysClr val="windowText" lastClr="000000"/>
                </a:solidFill>
                <a:cs typeface="Arial" charset="0"/>
              </a:rPr>
              <a:t>Transport Lib</a:t>
            </a:r>
          </a:p>
        </p:txBody>
      </p:sp>
      <p:sp>
        <p:nvSpPr>
          <p:cNvPr id="70" name="Rectangle 69"/>
          <p:cNvSpPr/>
          <p:nvPr/>
        </p:nvSpPr>
        <p:spPr bwMode="auto">
          <a:xfrm>
            <a:off x="914400" y="2514600"/>
            <a:ext cx="914400" cy="3048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kern="0" dirty="0" err="1" smtClean="0">
                <a:solidFill>
                  <a:sysClr val="windowText" lastClr="000000"/>
                </a:solidFill>
                <a:cs typeface="Arial" charset="0"/>
              </a:rPr>
              <a:t>OpenCL</a:t>
            </a:r>
            <a:endParaRPr lang="en-US" sz="1000" kern="0" dirty="0" smtClean="0">
              <a:solidFill>
                <a:sysClr val="windowText" lastClr="000000"/>
              </a:solidFill>
              <a:cs typeface="Arial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2133600" y="2514600"/>
            <a:ext cx="914400" cy="3048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kern="0" dirty="0" smtClean="0">
                <a:solidFill>
                  <a:sysClr val="windowText" lastClr="000000"/>
                </a:solidFill>
                <a:cs typeface="Arial" charset="0"/>
              </a:rPr>
              <a:t>OpenMP</a:t>
            </a:r>
          </a:p>
        </p:txBody>
      </p:sp>
      <p:sp>
        <p:nvSpPr>
          <p:cNvPr id="76" name="Rectangle 75"/>
          <p:cNvSpPr/>
          <p:nvPr/>
        </p:nvSpPr>
        <p:spPr bwMode="auto">
          <a:xfrm>
            <a:off x="3352800" y="2514600"/>
            <a:ext cx="914400" cy="3048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kern="0" dirty="0" err="1" smtClean="0">
                <a:solidFill>
                  <a:sysClr val="windowText" lastClr="000000"/>
                </a:solidFill>
                <a:cs typeface="Arial" charset="0"/>
              </a:rPr>
              <a:t>OpenEM</a:t>
            </a:r>
            <a:endParaRPr lang="en-US" sz="1000" kern="0" dirty="0" smtClean="0">
              <a:solidFill>
                <a:sysClr val="windowText" lastClr="000000"/>
              </a:solidFill>
              <a:cs typeface="Arial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7162800" y="4234055"/>
            <a:ext cx="1704122" cy="185545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kern="0" dirty="0" smtClean="0">
                <a:solidFill>
                  <a:sysClr val="windowText" lastClr="000000"/>
                </a:solidFill>
                <a:cs typeface="Arial" charset="0"/>
              </a:rPr>
              <a:t>Power on Self Test</a:t>
            </a:r>
          </a:p>
        </p:txBody>
      </p:sp>
      <p:sp>
        <p:nvSpPr>
          <p:cNvPr id="79" name="Rectangle 78"/>
          <p:cNvSpPr/>
          <p:nvPr/>
        </p:nvSpPr>
        <p:spPr bwMode="auto">
          <a:xfrm>
            <a:off x="7162800" y="3700655"/>
            <a:ext cx="1704122" cy="185545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kern="0" dirty="0" smtClean="0">
                <a:solidFill>
                  <a:sysClr val="windowText" lastClr="000000"/>
                </a:solidFill>
                <a:cs typeface="Arial" charset="0"/>
              </a:rPr>
              <a:t>Platform Library</a:t>
            </a:r>
          </a:p>
        </p:txBody>
      </p:sp>
      <p:sp>
        <p:nvSpPr>
          <p:cNvPr id="80" name="Rectangle 79"/>
          <p:cNvSpPr/>
          <p:nvPr/>
        </p:nvSpPr>
        <p:spPr bwMode="auto">
          <a:xfrm>
            <a:off x="7162800" y="4495800"/>
            <a:ext cx="1704122" cy="185545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kern="0" dirty="0" smtClean="0">
                <a:solidFill>
                  <a:sysClr val="windowText" lastClr="000000"/>
                </a:solidFill>
                <a:cs typeface="Arial" charset="0"/>
              </a:rPr>
              <a:t>Boot Utility</a:t>
            </a:r>
          </a:p>
        </p:txBody>
      </p:sp>
      <p:sp>
        <p:nvSpPr>
          <p:cNvPr id="73" name="Rectangle 72"/>
          <p:cNvSpPr/>
          <p:nvPr/>
        </p:nvSpPr>
        <p:spPr bwMode="auto">
          <a:xfrm>
            <a:off x="5181600" y="1946707"/>
            <a:ext cx="685800" cy="3048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kern="0" dirty="0" smtClean="0">
                <a:solidFill>
                  <a:sysClr val="windowText" lastClr="000000"/>
                </a:solidFill>
                <a:cs typeface="Arial" charset="0"/>
              </a:rPr>
              <a:t>Codecs</a:t>
            </a:r>
          </a:p>
        </p:txBody>
      </p:sp>
    </p:spTree>
    <p:extLst>
      <p:ext uri="{BB962C8B-B14F-4D97-AF65-F5344CB8AC3E}">
        <p14:creationId xmlns:p14="http://schemas.microsoft.com/office/powerpoint/2010/main" val="24738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HPC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HPC---High-Performance Computing:</a:t>
            </a:r>
          </a:p>
          <a:p>
            <a:pPr lvl="1"/>
            <a:r>
              <a:rPr lang="en-US" dirty="0" smtClean="0"/>
              <a:t>High </a:t>
            </a:r>
            <a:r>
              <a:rPr lang="en-US" dirty="0"/>
              <a:t>Performance Computing most generally refers to the practice of aggregating computing power in a way that delivers much higher performance than one could get out of a typical desktop computer or workstation in order to solve large problems in science, engineering, or business</a:t>
            </a:r>
            <a:r>
              <a:rPr lang="en-US" dirty="0" smtClean="0"/>
              <a:t>.</a:t>
            </a:r>
          </a:p>
          <a:p>
            <a:r>
              <a:rPr lang="en-US" dirty="0" smtClean="0"/>
              <a:t>Parallelism</a:t>
            </a:r>
          </a:p>
          <a:p>
            <a:pPr lvl="1"/>
            <a:r>
              <a:rPr lang="en-US" dirty="0" smtClean="0"/>
              <a:t>HPC systems often derive their computational power from exploiting parallelism, meaning the ability to work on many computational tasks at the same time.</a:t>
            </a:r>
          </a:p>
          <a:p>
            <a:pPr lvl="1"/>
            <a:r>
              <a:rPr lang="en-US" dirty="0" smtClean="0"/>
              <a:t>HPC systems typically offer parallelism at a much larger scale, with hundreds, thousands, or (soon) even millions of tasks running concurrently. Parallelism at this scale poses many challenges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97BBF-F38B-48F6-AEEA-EBD02CA9A5C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1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HPC 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97BBF-F38B-48F6-AEEA-EBD02CA9A5C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9698" name="Picture 2" descr="C:\work\hpc\HPC-Network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545" y="1526427"/>
            <a:ext cx="6461337" cy="408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1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Requirements in HPC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Task distribution to different compute nodes</a:t>
            </a:r>
          </a:p>
          <a:p>
            <a:r>
              <a:rPr lang="en-US" dirty="0" smtClean="0"/>
              <a:t>Communication between compute nodes</a:t>
            </a:r>
          </a:p>
          <a:p>
            <a:r>
              <a:rPr lang="en-US" dirty="0"/>
              <a:t>High throughput I/O for data </a:t>
            </a:r>
            <a:r>
              <a:rPr lang="en-US" dirty="0" smtClean="0"/>
              <a:t>exchange</a:t>
            </a:r>
            <a:endParaRPr lang="en-US" dirty="0"/>
          </a:p>
          <a:p>
            <a:r>
              <a:rPr lang="en-US" dirty="0" smtClean="0"/>
              <a:t>Data share and movement </a:t>
            </a:r>
          </a:p>
          <a:p>
            <a:r>
              <a:rPr lang="en-US" dirty="0" smtClean="0"/>
              <a:t>Compute resource management </a:t>
            </a:r>
          </a:p>
          <a:p>
            <a:r>
              <a:rPr lang="en-US" dirty="0" smtClean="0"/>
              <a:t>Data Synchronization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Task distribution for heterogeneous systems</a:t>
            </a:r>
            <a:endParaRPr lang="en-US" dirty="0"/>
          </a:p>
          <a:p>
            <a:r>
              <a:rPr lang="en-US" dirty="0"/>
              <a:t>Parallelism program on multi-core </a:t>
            </a:r>
            <a:r>
              <a:rPr lang="en-US" dirty="0" smtClean="0"/>
              <a:t>processors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97BBF-F38B-48F6-AEEA-EBD02CA9A5C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8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33375" y="1047750"/>
            <a:ext cx="8467725" cy="4946650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HPC Introduction</a:t>
            </a:r>
          </a:p>
          <a:p>
            <a:r>
              <a:rPr lang="en-US" dirty="0" smtClean="0"/>
              <a:t>Keystone </a:t>
            </a:r>
            <a:r>
              <a:rPr lang="en-US" dirty="0"/>
              <a:t>Architecture</a:t>
            </a:r>
          </a:p>
          <a:p>
            <a:pPr lvl="1"/>
            <a:r>
              <a:rPr lang="en-US" dirty="0" smtClean="0"/>
              <a:t>66AK2H12 and EVM</a:t>
            </a:r>
          </a:p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Multicore Software Development 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Kit</a:t>
            </a:r>
          </a:p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Programming 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Models</a:t>
            </a:r>
          </a:p>
          <a:p>
            <a:pPr lvl="1"/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 brief history of expression APIs/languages</a:t>
            </a:r>
          </a:p>
          <a:p>
            <a:pPr lvl="1"/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Keystone II Examples</a:t>
            </a:r>
          </a:p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Executive Summary</a:t>
            </a:r>
          </a:p>
          <a:p>
            <a:pPr lvl="1"/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Open MPI,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OpenMP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OpenMP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Accelerator and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OpenCL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Libraries</a:t>
            </a:r>
          </a:p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Getting Started Guide/Next steps</a:t>
            </a:r>
          </a:p>
          <a:p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endParaRPr lang="en-US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4BCDE72-A0F2-44BC-9216-26AA6ECC44E8}" type="slidenum">
              <a:rPr lang="en-US"/>
              <a:pPr eaLnBrk="1" hangingPunct="1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8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290945" y="5964382"/>
            <a:ext cx="1818410" cy="301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AutoShape 99"/>
          <p:cNvSpPr>
            <a:spLocks noChangeArrowheads="1"/>
          </p:cNvSpPr>
          <p:nvPr/>
        </p:nvSpPr>
        <p:spPr bwMode="gray">
          <a:xfrm>
            <a:off x="5486400" y="1841831"/>
            <a:ext cx="3657600" cy="418752"/>
          </a:xfrm>
          <a:prstGeom prst="rightArrow">
            <a:avLst>
              <a:gd name="adj1" fmla="val 50000"/>
              <a:gd name="adj2" fmla="val 104231"/>
            </a:avLst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</p:spPr>
        <p:txBody>
          <a:bodyPr wrap="none" lIns="9144" tIns="9144" rIns="9144" bIns="914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latin typeface="Arial"/>
              </a:rPr>
              <a:t>ARM  A15</a:t>
            </a:r>
            <a:endParaRPr lang="en-US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78" name="AutoShape 99"/>
          <p:cNvSpPr>
            <a:spLocks noChangeArrowheads="1"/>
          </p:cNvSpPr>
          <p:nvPr/>
        </p:nvSpPr>
        <p:spPr bwMode="gray">
          <a:xfrm>
            <a:off x="5486400" y="2661893"/>
            <a:ext cx="3657600" cy="418752"/>
          </a:xfrm>
          <a:prstGeom prst="rightArrow">
            <a:avLst>
              <a:gd name="adj1" fmla="val 50000"/>
              <a:gd name="adj2" fmla="val 104231"/>
            </a:avLst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</p:spPr>
        <p:txBody>
          <a:bodyPr wrap="none" lIns="9144" tIns="9144" rIns="9144" bIns="914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latin typeface="Arial"/>
              </a:rPr>
              <a:t>10G Networking</a:t>
            </a:r>
            <a:endParaRPr lang="en-US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86" name="AutoShape 99"/>
          <p:cNvSpPr>
            <a:spLocks noChangeArrowheads="1"/>
          </p:cNvSpPr>
          <p:nvPr/>
        </p:nvSpPr>
        <p:spPr bwMode="gray">
          <a:xfrm>
            <a:off x="5486400" y="2222828"/>
            <a:ext cx="3657600" cy="418752"/>
          </a:xfrm>
          <a:prstGeom prst="rightArrow">
            <a:avLst>
              <a:gd name="adj1" fmla="val 50000"/>
              <a:gd name="adj2" fmla="val 104231"/>
            </a:avLst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</p:spPr>
        <p:txBody>
          <a:bodyPr wrap="none" lIns="9144" tIns="9144" rIns="9144" bIns="914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latin typeface="Arial"/>
              </a:rPr>
              <a:t>Multicore cache coherency</a:t>
            </a:r>
            <a:endParaRPr lang="en-US" dirty="0">
              <a:solidFill>
                <a:srgbClr val="FF0000"/>
              </a:solidFill>
              <a:latin typeface="Arial"/>
            </a:endParaRPr>
          </a:p>
        </p:txBody>
      </p:sp>
      <p:grpSp>
        <p:nvGrpSpPr>
          <p:cNvPr id="2" name="Group 60"/>
          <p:cNvGrpSpPr/>
          <p:nvPr/>
        </p:nvGrpSpPr>
        <p:grpSpPr>
          <a:xfrm>
            <a:off x="4333779" y="1652848"/>
            <a:ext cx="1561467" cy="1387387"/>
            <a:chOff x="5481976" y="2852085"/>
            <a:chExt cx="1965263" cy="1746196"/>
          </a:xfrm>
        </p:grpSpPr>
        <p:pic>
          <p:nvPicPr>
            <p:cNvPr id="102" name="Picture 101" descr="blank_chip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rgbClr val="9BBB59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5494210" y="2852085"/>
              <a:ext cx="1953029" cy="1746196"/>
            </a:xfrm>
            <a:prstGeom prst="rect">
              <a:avLst/>
            </a:prstGeom>
          </p:spPr>
        </p:pic>
        <p:sp>
          <p:nvSpPr>
            <p:cNvPr id="103" name="TextBox 102"/>
            <p:cNvSpPr txBox="1"/>
            <p:nvPr/>
          </p:nvSpPr>
          <p:spPr>
            <a:xfrm>
              <a:off x="5481976" y="3374208"/>
              <a:ext cx="1323911" cy="6294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Narrow" pitchFamily="34" charset="0"/>
                  <a:ea typeface="Arial Unicode MS" pitchFamily="34" charset="-128"/>
                  <a:cs typeface="Arial Unicode MS" pitchFamily="34" charset="-128"/>
                </a:rPr>
                <a:t>KeyStone II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Narrow" pitchFamily="34" charset="0"/>
                  <a:ea typeface="Arial Unicode MS" pitchFamily="34" charset="-128"/>
                  <a:cs typeface="Arial Unicode MS" pitchFamily="34" charset="-128"/>
                </a:rPr>
                <a:t>28nm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Narrow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pic>
        <p:nvPicPr>
          <p:cNvPr id="61" name="Picture 60" descr="blank_chip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F79646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4102264" y="1812651"/>
            <a:ext cx="1571171" cy="1429312"/>
          </a:xfrm>
          <a:prstGeom prst="rect">
            <a:avLst/>
          </a:prstGeom>
        </p:spPr>
      </p:pic>
      <p:graphicFrame>
        <p:nvGraphicFramePr>
          <p:cNvPr id="65" name="Content Placeholder 25"/>
          <p:cNvGraphicFramePr>
            <a:graphicFrameLocks/>
          </p:cNvGraphicFramePr>
          <p:nvPr/>
        </p:nvGraphicFramePr>
        <p:xfrm>
          <a:off x="306192" y="161925"/>
          <a:ext cx="3684783" cy="3028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7" name="Line 6"/>
          <p:cNvSpPr>
            <a:spLocks noChangeShapeType="1"/>
          </p:cNvSpPr>
          <p:nvPr/>
        </p:nvSpPr>
        <p:spPr bwMode="auto">
          <a:xfrm rot="5400000" flipH="1">
            <a:off x="4566443" y="1304709"/>
            <a:ext cx="9525" cy="9145588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round/>
            <a:headEnd type="triangle" w="med" len="lg"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8" name="TextBox 31"/>
          <p:cNvSpPr txBox="1">
            <a:spLocks noChangeArrowheads="1"/>
          </p:cNvSpPr>
          <p:nvPr/>
        </p:nvSpPr>
        <p:spPr bwMode="auto">
          <a:xfrm>
            <a:off x="3161195" y="5895201"/>
            <a:ext cx="57260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Arial"/>
              </a:rPr>
              <a:t>2011</a:t>
            </a:r>
          </a:p>
        </p:txBody>
      </p:sp>
      <p:sp>
        <p:nvSpPr>
          <p:cNvPr id="69" name="TextBox 32"/>
          <p:cNvSpPr txBox="1">
            <a:spLocks noChangeArrowheads="1"/>
          </p:cNvSpPr>
          <p:nvPr/>
        </p:nvSpPr>
        <p:spPr bwMode="auto">
          <a:xfrm>
            <a:off x="6598321" y="5895201"/>
            <a:ext cx="101505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/>
              </a:rPr>
              <a:t>Future</a:t>
            </a:r>
            <a:endParaRPr lang="en-US" sz="12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TextBox 31"/>
          <p:cNvSpPr txBox="1">
            <a:spLocks noChangeArrowheads="1"/>
          </p:cNvSpPr>
          <p:nvPr/>
        </p:nvSpPr>
        <p:spPr bwMode="auto">
          <a:xfrm>
            <a:off x="5131950" y="5895201"/>
            <a:ext cx="7354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/>
              </a:rPr>
              <a:t>2013/14</a:t>
            </a:r>
            <a:endParaRPr lang="en-US" sz="12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AutoShape 99"/>
          <p:cNvSpPr>
            <a:spLocks noChangeArrowheads="1"/>
          </p:cNvSpPr>
          <p:nvPr/>
        </p:nvSpPr>
        <p:spPr bwMode="gray">
          <a:xfrm>
            <a:off x="1948353" y="4521877"/>
            <a:ext cx="7195647" cy="418752"/>
          </a:xfrm>
          <a:prstGeom prst="rightArrow">
            <a:avLst>
              <a:gd name="adj1" fmla="val 50000"/>
              <a:gd name="adj2" fmla="val 104231"/>
            </a:avLst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</p:spPr>
        <p:txBody>
          <a:bodyPr wrap="none" lIns="9144" tIns="9144" rIns="9144" bIns="9144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C64x+</a:t>
            </a:r>
          </a:p>
        </p:txBody>
      </p:sp>
      <p:sp>
        <p:nvSpPr>
          <p:cNvPr id="72" name="AutoShape 99"/>
          <p:cNvSpPr>
            <a:spLocks noChangeArrowheads="1"/>
          </p:cNvSpPr>
          <p:nvPr/>
        </p:nvSpPr>
        <p:spPr bwMode="gray">
          <a:xfrm>
            <a:off x="1948353" y="4945674"/>
            <a:ext cx="7195647" cy="418752"/>
          </a:xfrm>
          <a:prstGeom prst="rightArrow">
            <a:avLst>
              <a:gd name="adj1" fmla="val 50000"/>
              <a:gd name="adj2" fmla="val 104231"/>
            </a:avLst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</p:spPr>
        <p:txBody>
          <a:bodyPr wrap="none" lIns="9144" tIns="9144" rIns="9144" bIns="9144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Wireless Accelerators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73" name="Line 5"/>
          <p:cNvSpPr>
            <a:spLocks noChangeShapeType="1"/>
          </p:cNvSpPr>
          <p:nvPr/>
        </p:nvSpPr>
        <p:spPr bwMode="auto">
          <a:xfrm flipH="1">
            <a:off x="679184" y="3524249"/>
            <a:ext cx="16141" cy="2356427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round/>
            <a:headEnd type="triangle" w="med" len="lg"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4" name="AutoShape 99"/>
          <p:cNvSpPr>
            <a:spLocks noChangeArrowheads="1"/>
          </p:cNvSpPr>
          <p:nvPr/>
        </p:nvSpPr>
        <p:spPr bwMode="gray">
          <a:xfrm>
            <a:off x="3832647" y="4036383"/>
            <a:ext cx="5311353" cy="418752"/>
          </a:xfrm>
          <a:prstGeom prst="rightArrow">
            <a:avLst>
              <a:gd name="adj1" fmla="val 50000"/>
              <a:gd name="adj2" fmla="val 104231"/>
            </a:avLst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</p:spPr>
        <p:txBody>
          <a:bodyPr wrap="none" lIns="9144" tIns="9144" rIns="9144" bIns="9144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Network and Security AccelerationPacs</a:t>
            </a:r>
          </a:p>
        </p:txBody>
      </p:sp>
      <p:sp>
        <p:nvSpPr>
          <p:cNvPr id="75" name="AutoShape 99"/>
          <p:cNvSpPr>
            <a:spLocks noChangeArrowheads="1"/>
          </p:cNvSpPr>
          <p:nvPr/>
        </p:nvSpPr>
        <p:spPr bwMode="gray">
          <a:xfrm>
            <a:off x="3832647" y="3612543"/>
            <a:ext cx="5311353" cy="418752"/>
          </a:xfrm>
          <a:prstGeom prst="rightArrow">
            <a:avLst>
              <a:gd name="adj1" fmla="val 50000"/>
              <a:gd name="adj2" fmla="val 104231"/>
            </a:avLst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</p:spPr>
        <p:txBody>
          <a:bodyPr wrap="none" lIns="9144" tIns="9144" rIns="9144" bIns="9144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C66x fixed and floating point, FP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i,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VSP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i</a:t>
            </a:r>
          </a:p>
        </p:txBody>
      </p:sp>
      <p:sp>
        <p:nvSpPr>
          <p:cNvPr id="76" name="AutoShape 99"/>
          <p:cNvSpPr>
            <a:spLocks noChangeArrowheads="1"/>
          </p:cNvSpPr>
          <p:nvPr/>
        </p:nvSpPr>
        <p:spPr bwMode="gray">
          <a:xfrm>
            <a:off x="3832647" y="3188746"/>
            <a:ext cx="5311353" cy="418752"/>
          </a:xfrm>
          <a:prstGeom prst="rightArrow">
            <a:avLst>
              <a:gd name="adj1" fmla="val 50000"/>
              <a:gd name="adj2" fmla="val 104231"/>
            </a:avLst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</p:spPr>
        <p:txBody>
          <a:bodyPr wrap="none" lIns="9144" tIns="9144" rIns="9144" bIns="9144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ARM  A8</a:t>
            </a:r>
          </a:p>
        </p:txBody>
      </p:sp>
      <p:sp>
        <p:nvSpPr>
          <p:cNvPr id="79" name="AutoShape 99"/>
          <p:cNvSpPr>
            <a:spLocks noChangeArrowheads="1"/>
          </p:cNvSpPr>
          <p:nvPr/>
        </p:nvSpPr>
        <p:spPr bwMode="gray">
          <a:xfrm>
            <a:off x="7235509" y="518397"/>
            <a:ext cx="1908491" cy="418752"/>
          </a:xfrm>
          <a:prstGeom prst="rightArrow">
            <a:avLst>
              <a:gd name="adj1" fmla="val 50000"/>
              <a:gd name="adj2" fmla="val 104231"/>
            </a:avLst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</p:spPr>
        <p:txBody>
          <a:bodyPr wrap="none" lIns="9144" tIns="9144" rIns="9144" bIns="914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latin typeface="Arial"/>
              </a:rPr>
              <a:t> 64 bit ARM v8</a:t>
            </a:r>
            <a:endParaRPr lang="en-US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80" name="AutoShape 99"/>
          <p:cNvSpPr>
            <a:spLocks noChangeArrowheads="1"/>
          </p:cNvSpPr>
          <p:nvPr/>
        </p:nvSpPr>
        <p:spPr bwMode="gray">
          <a:xfrm>
            <a:off x="7235509" y="950838"/>
            <a:ext cx="1908491" cy="418752"/>
          </a:xfrm>
          <a:prstGeom prst="rightArrow">
            <a:avLst>
              <a:gd name="adj1" fmla="val 50000"/>
              <a:gd name="adj2" fmla="val 104231"/>
            </a:avLst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</p:spPr>
        <p:txBody>
          <a:bodyPr wrap="none" lIns="9144" tIns="9144" rIns="9144" bIns="914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latin typeface="Arial"/>
              </a:rPr>
              <a:t>C71x</a:t>
            </a:r>
            <a:endParaRPr lang="en-US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81" name="AutoShape 99"/>
          <p:cNvSpPr>
            <a:spLocks noChangeArrowheads="1"/>
          </p:cNvSpPr>
          <p:nvPr/>
        </p:nvSpPr>
        <p:spPr bwMode="gray">
          <a:xfrm>
            <a:off x="7235509" y="1377558"/>
            <a:ext cx="1908491" cy="418752"/>
          </a:xfrm>
          <a:prstGeom prst="rightArrow">
            <a:avLst>
              <a:gd name="adj1" fmla="val 50000"/>
              <a:gd name="adj2" fmla="val 104231"/>
            </a:avLst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</p:spPr>
        <p:txBody>
          <a:bodyPr wrap="none" lIns="9144" tIns="9144" rIns="9144" bIns="914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latin typeface="Arial"/>
              </a:rPr>
              <a:t>    40G Networking</a:t>
            </a:r>
            <a:endParaRPr lang="en-US" dirty="0">
              <a:solidFill>
                <a:srgbClr val="FF0000"/>
              </a:solidFill>
              <a:latin typeface="Arial"/>
            </a:endParaRPr>
          </a:p>
        </p:txBody>
      </p:sp>
      <p:grpSp>
        <p:nvGrpSpPr>
          <p:cNvPr id="3" name="Group 62"/>
          <p:cNvGrpSpPr/>
          <p:nvPr/>
        </p:nvGrpSpPr>
        <p:grpSpPr>
          <a:xfrm>
            <a:off x="1468121" y="4114800"/>
            <a:ext cx="1503679" cy="1344434"/>
            <a:chOff x="1877091" y="4578404"/>
            <a:chExt cx="1953029" cy="1746196"/>
          </a:xfrm>
        </p:grpSpPr>
        <p:pic>
          <p:nvPicPr>
            <p:cNvPr id="83" name="Picture 82" descr="blank_chip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877091" y="4578404"/>
              <a:ext cx="1953029" cy="1746196"/>
            </a:xfrm>
            <a:prstGeom prst="rect">
              <a:avLst/>
            </a:prstGeom>
          </p:spPr>
        </p:pic>
        <p:sp>
          <p:nvSpPr>
            <p:cNvPr id="84" name="TextBox 83"/>
            <p:cNvSpPr txBox="1"/>
            <p:nvPr/>
          </p:nvSpPr>
          <p:spPr>
            <a:xfrm>
              <a:off x="2165491" y="4891268"/>
              <a:ext cx="1039351" cy="649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Narrow" pitchFamily="34" charset="0"/>
                  <a:ea typeface="Arial Unicode MS" pitchFamily="34" charset="-128"/>
                  <a:cs typeface="Arial Unicode MS" pitchFamily="34" charset="-128"/>
                </a:rPr>
                <a:t>Faraday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Narrow" pitchFamily="34" charset="0"/>
                  <a:ea typeface="Arial Unicode MS" pitchFamily="34" charset="-128"/>
                  <a:cs typeface="Arial Unicode MS" pitchFamily="34" charset="-128"/>
                </a:rPr>
                <a:t>65nm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Narrow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4" name="Group 60"/>
          <p:cNvGrpSpPr/>
          <p:nvPr/>
        </p:nvGrpSpPr>
        <p:grpSpPr>
          <a:xfrm>
            <a:off x="5943600" y="457200"/>
            <a:ext cx="1551721" cy="1387388"/>
            <a:chOff x="5494210" y="4578404"/>
            <a:chExt cx="1953029" cy="1746196"/>
          </a:xfrm>
        </p:grpSpPr>
        <p:pic>
          <p:nvPicPr>
            <p:cNvPr id="88" name="Picture 87" descr="blank_chip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rgbClr val="4F81BD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5494210" y="4578404"/>
              <a:ext cx="1953029" cy="1746196"/>
            </a:xfrm>
            <a:prstGeom prst="rect">
              <a:avLst/>
            </a:prstGeom>
          </p:spPr>
        </p:pic>
        <p:sp>
          <p:nvSpPr>
            <p:cNvPr id="89" name="TextBox 88"/>
            <p:cNvSpPr txBox="1"/>
            <p:nvPr/>
          </p:nvSpPr>
          <p:spPr>
            <a:xfrm>
              <a:off x="5743666" y="4891268"/>
              <a:ext cx="1382442" cy="4261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Narrow" pitchFamily="34" charset="0"/>
                  <a:ea typeface="Arial Unicode MS" pitchFamily="34" charset="-128"/>
                  <a:cs typeface="Arial Unicode MS" pitchFamily="34" charset="-128"/>
                </a:rPr>
                <a:t>KeyStone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Narrow" pitchFamily="34" charset="0"/>
                  <a:ea typeface="Arial Unicode MS" pitchFamily="34" charset="-128"/>
                  <a:cs typeface="Arial Unicode MS" pitchFamily="34" charset="-128"/>
                </a:rPr>
                <a:t> III</a:t>
              </a:r>
            </a:p>
          </p:txBody>
        </p:sp>
      </p:grpSp>
      <p:grpSp>
        <p:nvGrpSpPr>
          <p:cNvPr id="5" name="Group 61"/>
          <p:cNvGrpSpPr/>
          <p:nvPr/>
        </p:nvGrpSpPr>
        <p:grpSpPr>
          <a:xfrm>
            <a:off x="2745334" y="3023472"/>
            <a:ext cx="1551721" cy="1387388"/>
            <a:chOff x="3685650" y="4578404"/>
            <a:chExt cx="1953029" cy="1746196"/>
          </a:xfrm>
        </p:grpSpPr>
        <p:pic>
          <p:nvPicPr>
            <p:cNvPr id="91" name="Picture 90" descr="blank_chip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685650" y="4578404"/>
              <a:ext cx="1953029" cy="1746196"/>
            </a:xfrm>
            <a:prstGeom prst="rect">
              <a:avLst/>
            </a:prstGeom>
          </p:spPr>
        </p:pic>
        <p:sp>
          <p:nvSpPr>
            <p:cNvPr id="92" name="TextBox 91"/>
            <p:cNvSpPr txBox="1"/>
            <p:nvPr/>
          </p:nvSpPr>
          <p:spPr>
            <a:xfrm>
              <a:off x="3976279" y="4891268"/>
              <a:ext cx="1265422" cy="7360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Narrow" pitchFamily="34" charset="0"/>
                  <a:ea typeface="Arial Unicode MS" pitchFamily="34" charset="-128"/>
                  <a:cs typeface="Arial Unicode MS" pitchFamily="34" charset="-128"/>
                </a:rPr>
                <a:t>KeyStone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Narrow" pitchFamily="34" charset="0"/>
                  <a:ea typeface="Arial Unicode MS" pitchFamily="34" charset="-128"/>
                  <a:cs typeface="Arial Unicode MS" pitchFamily="34" charset="-128"/>
                </a:rPr>
                <a:t> I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kern="0" dirty="0" smtClean="0">
                  <a:solidFill>
                    <a:sysClr val="window" lastClr="FFFFFF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rPr>
                <a:t>40nm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Narrow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6" name="Group 67"/>
          <p:cNvGrpSpPr/>
          <p:nvPr/>
        </p:nvGrpSpPr>
        <p:grpSpPr>
          <a:xfrm>
            <a:off x="-38100" y="4343400"/>
            <a:ext cx="774503" cy="1519139"/>
            <a:chOff x="8149563" y="4853099"/>
            <a:chExt cx="774503" cy="1519139"/>
          </a:xfrm>
        </p:grpSpPr>
        <p:grpSp>
          <p:nvGrpSpPr>
            <p:cNvPr id="7" name="Group 60"/>
            <p:cNvGrpSpPr/>
            <p:nvPr/>
          </p:nvGrpSpPr>
          <p:grpSpPr>
            <a:xfrm>
              <a:off x="8149563" y="4853099"/>
              <a:ext cx="774503" cy="692480"/>
              <a:chOff x="5494210" y="4578404"/>
              <a:chExt cx="1953029" cy="1746196"/>
            </a:xfrm>
          </p:grpSpPr>
          <p:pic>
            <p:nvPicPr>
              <p:cNvPr id="115" name="Picture 114" descr="blank_chip.jpg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rgbClr val="4F81BD">
                    <a:shade val="45000"/>
                    <a:satMod val="135000"/>
                  </a:srgb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5494210" y="4578404"/>
                <a:ext cx="1953029" cy="1746196"/>
              </a:xfrm>
              <a:prstGeom prst="rect">
                <a:avLst/>
              </a:prstGeom>
            </p:spPr>
          </p:pic>
          <p:sp>
            <p:nvSpPr>
              <p:cNvPr id="116" name="TextBox 115"/>
              <p:cNvSpPr txBox="1"/>
              <p:nvPr/>
            </p:nvSpPr>
            <p:spPr>
              <a:xfrm>
                <a:off x="5612292" y="4891266"/>
                <a:ext cx="1164969" cy="5044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 Narrow" pitchFamily="34" charset="0"/>
                    <a:ea typeface="Arial Unicode MS" pitchFamily="34" charset="-128"/>
                    <a:cs typeface="Arial Unicode MS" pitchFamily="34" charset="-128"/>
                  </a:rPr>
                  <a:t>Concept</a:t>
                </a:r>
              </a:p>
            </p:txBody>
          </p:sp>
        </p:grpSp>
        <p:grpSp>
          <p:nvGrpSpPr>
            <p:cNvPr id="8" name="Group 60"/>
            <p:cNvGrpSpPr/>
            <p:nvPr/>
          </p:nvGrpSpPr>
          <p:grpSpPr>
            <a:xfrm>
              <a:off x="8149563" y="5128652"/>
              <a:ext cx="774503" cy="692480"/>
              <a:chOff x="5494210" y="4578404"/>
              <a:chExt cx="1953029" cy="1746196"/>
            </a:xfrm>
          </p:grpSpPr>
          <p:pic>
            <p:nvPicPr>
              <p:cNvPr id="113" name="Picture 112" descr="blank_chip.jpg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rgbClr val="9BBB59">
                    <a:shade val="45000"/>
                    <a:satMod val="135000"/>
                  </a:srgb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5494210" y="4578404"/>
                <a:ext cx="1953029" cy="1746196"/>
              </a:xfrm>
              <a:prstGeom prst="rect">
                <a:avLst/>
              </a:prstGeom>
            </p:spPr>
          </p:pic>
          <p:sp>
            <p:nvSpPr>
              <p:cNvPr id="114" name="TextBox 113"/>
              <p:cNvSpPr txBox="1"/>
              <p:nvPr/>
            </p:nvSpPr>
            <p:spPr>
              <a:xfrm>
                <a:off x="5612289" y="4891266"/>
                <a:ext cx="1569190" cy="5044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 Narrow" pitchFamily="34" charset="0"/>
                    <a:ea typeface="Arial Unicode MS" pitchFamily="34" charset="-128"/>
                    <a:cs typeface="Arial Unicode MS" pitchFamily="34" charset="-128"/>
                  </a:rPr>
                  <a:t>Development</a:t>
                </a:r>
              </a:p>
            </p:txBody>
          </p:sp>
        </p:grpSp>
        <p:grpSp>
          <p:nvGrpSpPr>
            <p:cNvPr id="9" name="Group 60"/>
            <p:cNvGrpSpPr/>
            <p:nvPr/>
          </p:nvGrpSpPr>
          <p:grpSpPr>
            <a:xfrm>
              <a:off x="8149563" y="5404205"/>
              <a:ext cx="774503" cy="692480"/>
              <a:chOff x="5494210" y="4578404"/>
              <a:chExt cx="1953029" cy="1746196"/>
            </a:xfrm>
          </p:grpSpPr>
          <p:pic>
            <p:nvPicPr>
              <p:cNvPr id="111" name="Picture 110" descr="blank_chip.jpg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rgbClr val="F79646">
                    <a:shade val="45000"/>
                    <a:satMod val="135000"/>
                  </a:srgb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5494210" y="4578404"/>
                <a:ext cx="1953029" cy="1746196"/>
              </a:xfrm>
              <a:prstGeom prst="rect">
                <a:avLst/>
              </a:prstGeom>
            </p:spPr>
          </p:pic>
          <p:sp>
            <p:nvSpPr>
              <p:cNvPr id="112" name="TextBox 111"/>
              <p:cNvSpPr txBox="1"/>
              <p:nvPr/>
            </p:nvSpPr>
            <p:spPr>
              <a:xfrm>
                <a:off x="5612292" y="4891266"/>
                <a:ext cx="1245813" cy="5044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 Narrow" pitchFamily="34" charset="0"/>
                    <a:ea typeface="Arial Unicode MS" pitchFamily="34" charset="-128"/>
                    <a:cs typeface="Arial Unicode MS" pitchFamily="34" charset="-128"/>
                  </a:rPr>
                  <a:t>Sampling</a:t>
                </a:r>
              </a:p>
            </p:txBody>
          </p:sp>
        </p:grpSp>
        <p:grpSp>
          <p:nvGrpSpPr>
            <p:cNvPr id="10" name="Group 60"/>
            <p:cNvGrpSpPr/>
            <p:nvPr/>
          </p:nvGrpSpPr>
          <p:grpSpPr>
            <a:xfrm>
              <a:off x="8149563" y="5679758"/>
              <a:ext cx="774503" cy="692480"/>
              <a:chOff x="5494210" y="4578404"/>
              <a:chExt cx="1953029" cy="1746196"/>
            </a:xfrm>
          </p:grpSpPr>
          <p:pic>
            <p:nvPicPr>
              <p:cNvPr id="109" name="Picture 108" descr="blank_chip.jpg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494210" y="4578404"/>
                <a:ext cx="1953029" cy="1746196"/>
              </a:xfrm>
              <a:prstGeom prst="rect">
                <a:avLst/>
              </a:prstGeom>
            </p:spPr>
          </p:pic>
          <p:sp>
            <p:nvSpPr>
              <p:cNvPr id="110" name="TextBox 109"/>
              <p:cNvSpPr txBox="1"/>
              <p:nvPr/>
            </p:nvSpPr>
            <p:spPr>
              <a:xfrm>
                <a:off x="5612292" y="4891266"/>
                <a:ext cx="1363037" cy="5044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 Narrow" pitchFamily="34" charset="0"/>
                    <a:ea typeface="Arial Unicode MS" pitchFamily="34" charset="-128"/>
                    <a:cs typeface="Arial Unicode MS" pitchFamily="34" charset="-128"/>
                  </a:rPr>
                  <a:t>Production</a:t>
                </a:r>
              </a:p>
            </p:txBody>
          </p:sp>
        </p:grpSp>
      </p:grpSp>
      <p:grpSp>
        <p:nvGrpSpPr>
          <p:cNvPr id="11" name="Group 62"/>
          <p:cNvGrpSpPr/>
          <p:nvPr/>
        </p:nvGrpSpPr>
        <p:grpSpPr>
          <a:xfrm>
            <a:off x="553721" y="4648200"/>
            <a:ext cx="1503679" cy="1344434"/>
            <a:chOff x="1877091" y="4578404"/>
            <a:chExt cx="1953029" cy="1746196"/>
          </a:xfrm>
        </p:grpSpPr>
        <p:pic>
          <p:nvPicPr>
            <p:cNvPr id="118" name="Picture 117" descr="blank_chip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877091" y="4578404"/>
              <a:ext cx="1953029" cy="1746196"/>
            </a:xfrm>
            <a:prstGeom prst="rect">
              <a:avLst/>
            </a:prstGeom>
          </p:spPr>
        </p:pic>
        <p:sp>
          <p:nvSpPr>
            <p:cNvPr id="119" name="TextBox 118"/>
            <p:cNvSpPr txBox="1"/>
            <p:nvPr/>
          </p:nvSpPr>
          <p:spPr>
            <a:xfrm>
              <a:off x="2165491" y="4891268"/>
              <a:ext cx="822820" cy="6396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Narrow" pitchFamily="34" charset="0"/>
                  <a:ea typeface="Arial Unicode MS" pitchFamily="34" charset="-128"/>
                  <a:cs typeface="Arial Unicode MS" pitchFamily="34" charset="-128"/>
                </a:rPr>
                <a:t>Janus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Narrow" pitchFamily="34" charset="0"/>
                  <a:ea typeface="Arial Unicode MS" pitchFamily="34" charset="-128"/>
                  <a:cs typeface="Arial Unicode MS" pitchFamily="34" charset="-128"/>
                </a:rPr>
                <a:t>130nm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Narrow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120" name="AutoShape 99"/>
          <p:cNvSpPr>
            <a:spLocks noChangeArrowheads="1"/>
          </p:cNvSpPr>
          <p:nvPr/>
        </p:nvSpPr>
        <p:spPr bwMode="gray">
          <a:xfrm>
            <a:off x="1828800" y="5410200"/>
            <a:ext cx="7315200" cy="418752"/>
          </a:xfrm>
          <a:prstGeom prst="rightArrow">
            <a:avLst>
              <a:gd name="adj1" fmla="val 50000"/>
              <a:gd name="adj2" fmla="val 104231"/>
            </a:avLst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</p:spPr>
        <p:txBody>
          <a:bodyPr wrap="none" lIns="9144" tIns="9144" rIns="9144" bIns="9144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6 core DSP</a:t>
            </a:r>
          </a:p>
        </p:txBody>
      </p:sp>
      <p:sp>
        <p:nvSpPr>
          <p:cNvPr id="121" name="TextBox 31"/>
          <p:cNvSpPr txBox="1">
            <a:spLocks noChangeArrowheads="1"/>
          </p:cNvSpPr>
          <p:nvPr/>
        </p:nvSpPr>
        <p:spPr bwMode="auto">
          <a:xfrm>
            <a:off x="762000" y="5895201"/>
            <a:ext cx="57260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/>
              </a:rPr>
              <a:t>2003</a:t>
            </a:r>
            <a:endParaRPr lang="en-US" sz="12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TextBox 31"/>
          <p:cNvSpPr txBox="1">
            <a:spLocks noChangeArrowheads="1"/>
          </p:cNvSpPr>
          <p:nvPr/>
        </p:nvSpPr>
        <p:spPr bwMode="auto">
          <a:xfrm>
            <a:off x="1911975" y="5895201"/>
            <a:ext cx="57260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/>
              </a:rPr>
              <a:t>2006</a:t>
            </a:r>
            <a:endParaRPr lang="en-US" sz="12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281056" y="2119745"/>
            <a:ext cx="1174172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err="1" smtClean="0">
                <a:solidFill>
                  <a:sysClr val="window" lastClr="FFFFFF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KeyStone</a:t>
            </a:r>
            <a:r>
              <a:rPr lang="en-US" kern="0" dirty="0" smtClean="0">
                <a:solidFill>
                  <a:sysClr val="window" lastClr="FFFFFF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II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kern="0" dirty="0" smtClean="0">
                <a:solidFill>
                  <a:sysClr val="window" lastClr="FFFFFF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28nm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94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76" grpId="0" animBg="1"/>
      <p:bldP spid="79" grpId="0" animBg="1"/>
      <p:bldP spid="80" grpId="0" animBg="1"/>
      <p:bldP spid="8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KeyStone architecture</a:t>
            </a:r>
            <a:endParaRPr lang="en-US" sz="1600" dirty="0"/>
          </a:p>
        </p:txBody>
      </p:sp>
      <p:grpSp>
        <p:nvGrpSpPr>
          <p:cNvPr id="3" name="Group 66"/>
          <p:cNvGrpSpPr/>
          <p:nvPr/>
        </p:nvGrpSpPr>
        <p:grpSpPr>
          <a:xfrm>
            <a:off x="990600" y="964442"/>
            <a:ext cx="7162800" cy="5131558"/>
            <a:chOff x="3021408" y="1050878"/>
            <a:chExt cx="5791200" cy="5131558"/>
          </a:xfrm>
        </p:grpSpPr>
        <p:sp>
          <p:nvSpPr>
            <p:cNvPr id="292" name="Rounded Rectangle 291"/>
            <p:cNvSpPr/>
            <p:nvPr/>
          </p:nvSpPr>
          <p:spPr>
            <a:xfrm>
              <a:off x="3021408" y="1050878"/>
              <a:ext cx="5791200" cy="5131558"/>
            </a:xfrm>
            <a:prstGeom prst="roundRect">
              <a:avLst>
                <a:gd name="adj" fmla="val 4433"/>
              </a:avLst>
            </a:prstGeom>
            <a:solidFill>
              <a:sysClr val="window" lastClr="FFFFFF">
                <a:lumMod val="75000"/>
              </a:sys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22" name="Rounded Rectangle 321"/>
            <p:cNvSpPr/>
            <p:nvPr/>
          </p:nvSpPr>
          <p:spPr>
            <a:xfrm rot="16200000">
              <a:off x="3798416" y="3359465"/>
              <a:ext cx="4252577" cy="294590"/>
            </a:xfrm>
            <a:prstGeom prst="roundRect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>
              <a:outerShdw blurRad="88900" dist="63500" dir="66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TeraNet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94" name="Rounded Rectangle 293"/>
            <p:cNvSpPr/>
            <p:nvPr/>
          </p:nvSpPr>
          <p:spPr>
            <a:xfrm>
              <a:off x="3154144" y="1253145"/>
              <a:ext cx="5541119" cy="366569"/>
            </a:xfrm>
            <a:prstGeom prst="roundRect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>
              <a:outerShdw blurRad="88900" dist="63500" dir="66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Multicore Navigator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295" name="Picture 61" descr="TI bug white copy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91249" y="1294132"/>
              <a:ext cx="236464" cy="2809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4" name="Group 92"/>
            <p:cNvGrpSpPr/>
            <p:nvPr/>
          </p:nvGrpSpPr>
          <p:grpSpPr>
            <a:xfrm>
              <a:off x="3177006" y="1746913"/>
              <a:ext cx="2452719" cy="784544"/>
              <a:chOff x="3127398" y="1970226"/>
              <a:chExt cx="2452719" cy="762000"/>
            </a:xfrm>
          </p:grpSpPr>
          <p:sp>
            <p:nvSpPr>
              <p:cNvPr id="319" name="Rounded Rectangle 318"/>
              <p:cNvSpPr/>
              <p:nvPr/>
            </p:nvSpPr>
            <p:spPr>
              <a:xfrm>
                <a:off x="3127398" y="1976379"/>
                <a:ext cx="2452719" cy="755847"/>
              </a:xfrm>
              <a:prstGeom prst="round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0070C0"/>
                </a:solidFill>
                <a:prstDash val="solid"/>
              </a:ln>
              <a:effectLst>
                <a:outerShdw blurRad="88900" dist="63500" dir="66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20" name="TextBox 319"/>
              <p:cNvSpPr txBox="1"/>
              <p:nvPr/>
            </p:nvSpPr>
            <p:spPr>
              <a:xfrm>
                <a:off x="4349158" y="2027090"/>
                <a:ext cx="105189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ARM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CorePacs</a:t>
                </a:r>
                <a:endPara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pic>
            <p:nvPicPr>
              <p:cNvPr id="321" name="Picture 15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3429000" y="1970226"/>
                <a:ext cx="636399" cy="7296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98" name="Rounded Rectangle 297"/>
            <p:cNvSpPr/>
            <p:nvPr/>
          </p:nvSpPr>
          <p:spPr>
            <a:xfrm>
              <a:off x="3159494" y="2683857"/>
              <a:ext cx="2452714" cy="793729"/>
            </a:xfrm>
            <a:prstGeom prst="roundRect">
              <a:avLst/>
            </a:prstGeom>
            <a:solidFill>
              <a:srgbClr val="000000">
                <a:lumMod val="65000"/>
                <a:lumOff val="35000"/>
                <a:alpha val="66000"/>
              </a:srgbClr>
            </a:solidFill>
            <a:ln w="25400" cap="flat" cmpd="sng" algn="ctr">
              <a:solidFill>
                <a:schemeClr val="tx1"/>
              </a:solidFill>
              <a:prstDash val="solid"/>
            </a:ln>
            <a:effectLst>
              <a:outerShdw blurRad="88900" dist="63500" dir="66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99" name="TextBox 298"/>
            <p:cNvSpPr txBox="1"/>
            <p:nvPr/>
          </p:nvSpPr>
          <p:spPr>
            <a:xfrm>
              <a:off x="4445253" y="2777200"/>
              <a:ext cx="95891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DSP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CorePacs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5" name="Group 661"/>
            <p:cNvGrpSpPr/>
            <p:nvPr/>
          </p:nvGrpSpPr>
          <p:grpSpPr>
            <a:xfrm>
              <a:off x="3293925" y="1354261"/>
              <a:ext cx="540829" cy="165404"/>
              <a:chOff x="535159" y="1410568"/>
              <a:chExt cx="1488558" cy="184318"/>
            </a:xfrm>
          </p:grpSpPr>
          <p:cxnSp>
            <p:nvCxnSpPr>
              <p:cNvPr id="316" name="Straight Connector 315"/>
              <p:cNvCxnSpPr/>
              <p:nvPr/>
            </p:nvCxnSpPr>
            <p:spPr>
              <a:xfrm>
                <a:off x="535159" y="1594886"/>
                <a:ext cx="1488558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FFC5C5"/>
                </a:solidFill>
                <a:prstDash val="dash"/>
              </a:ln>
              <a:effectLst/>
            </p:spPr>
          </p:cxnSp>
          <p:cxnSp>
            <p:nvCxnSpPr>
              <p:cNvPr id="317" name="Straight Connector 316"/>
              <p:cNvCxnSpPr/>
              <p:nvPr/>
            </p:nvCxnSpPr>
            <p:spPr>
              <a:xfrm>
                <a:off x="535159" y="1502727"/>
                <a:ext cx="1488558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FFC5C5"/>
                </a:solidFill>
                <a:prstDash val="dash"/>
              </a:ln>
              <a:effectLst/>
            </p:spPr>
          </p:cxnSp>
          <p:cxnSp>
            <p:nvCxnSpPr>
              <p:cNvPr id="318" name="Straight Connector 317"/>
              <p:cNvCxnSpPr/>
              <p:nvPr/>
            </p:nvCxnSpPr>
            <p:spPr>
              <a:xfrm>
                <a:off x="535159" y="1410568"/>
                <a:ext cx="1488558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FFC5C5"/>
                </a:solidFill>
                <a:prstDash val="dash"/>
              </a:ln>
              <a:effectLst/>
            </p:spPr>
          </p:cxnSp>
        </p:grpSp>
        <p:grpSp>
          <p:nvGrpSpPr>
            <p:cNvPr id="6" name="Group 91"/>
            <p:cNvGrpSpPr/>
            <p:nvPr/>
          </p:nvGrpSpPr>
          <p:grpSpPr>
            <a:xfrm>
              <a:off x="6171399" y="3645820"/>
              <a:ext cx="2417471" cy="782651"/>
              <a:chOff x="5242094" y="2417970"/>
              <a:chExt cx="2137138" cy="739552"/>
            </a:xfrm>
          </p:grpSpPr>
          <p:sp>
            <p:nvSpPr>
              <p:cNvPr id="314" name="Rounded Rectangle 313"/>
              <p:cNvSpPr/>
              <p:nvPr/>
            </p:nvSpPr>
            <p:spPr>
              <a:xfrm>
                <a:off x="5242094" y="2417970"/>
                <a:ext cx="2137138" cy="739552"/>
              </a:xfrm>
              <a:prstGeom prst="roundRect">
                <a:avLst/>
              </a:prstGeom>
              <a:solidFill>
                <a:srgbClr val="32B4CE">
                  <a:lumMod val="75000"/>
                </a:srgbClr>
              </a:solidFill>
              <a:ln w="25400" cap="flat" cmpd="sng" algn="ctr">
                <a:solidFill>
                  <a:srgbClr val="808080">
                    <a:lumMod val="20000"/>
                    <a:lumOff val="80000"/>
                  </a:srgbClr>
                </a:solidFill>
                <a:prstDash val="solid"/>
              </a:ln>
              <a:effectLst>
                <a:outerShdw blurRad="88900" dist="63500" dir="66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rtlCol="0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Security </a:t>
                </a:r>
              </a:p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AccelerationPac</a:t>
                </a: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pic>
            <p:nvPicPr>
              <p:cNvPr id="315" name="Picture 314" descr="Master_Lock_140D.jpg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rgbClr val="808080">
                    <a:shade val="45000"/>
                    <a:satMod val="135000"/>
                  </a:srgb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5394693" y="2521256"/>
                <a:ext cx="388856" cy="483866"/>
              </a:xfrm>
              <a:prstGeom prst="rect">
                <a:avLst/>
              </a:prstGeom>
            </p:spPr>
          </p:pic>
        </p:grpSp>
        <p:sp>
          <p:nvSpPr>
            <p:cNvPr id="312" name="Rounded Rectangle 311"/>
            <p:cNvSpPr/>
            <p:nvPr/>
          </p:nvSpPr>
          <p:spPr>
            <a:xfrm>
              <a:off x="6171399" y="2688936"/>
              <a:ext cx="2417471" cy="805575"/>
            </a:xfrm>
            <a:prstGeom prst="roundRect">
              <a:avLst/>
            </a:prstGeom>
            <a:solidFill>
              <a:srgbClr val="32B4CE">
                <a:lumMod val="75000"/>
              </a:srgbClr>
            </a:solidFill>
            <a:ln w="25400" cap="flat" cmpd="sng" algn="ctr">
              <a:solidFill>
                <a:srgbClr val="808080">
                  <a:lumMod val="20000"/>
                  <a:lumOff val="80000"/>
                </a:srgbClr>
              </a:solidFill>
              <a:prstDash val="solid"/>
            </a:ln>
            <a:effectLst>
              <a:outerShdw blurRad="88900" dist="63500" dir="66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Wireless Radio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AccelerationPac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7" name="Group 95"/>
            <p:cNvGrpSpPr/>
            <p:nvPr/>
          </p:nvGrpSpPr>
          <p:grpSpPr>
            <a:xfrm>
              <a:off x="6171399" y="4579778"/>
              <a:ext cx="2417471" cy="827009"/>
              <a:chOff x="5242094" y="3342212"/>
              <a:chExt cx="2137138" cy="685800"/>
            </a:xfrm>
          </p:grpSpPr>
          <p:sp>
            <p:nvSpPr>
              <p:cNvPr id="308" name="Rounded Rectangle 307"/>
              <p:cNvSpPr/>
              <p:nvPr/>
            </p:nvSpPr>
            <p:spPr>
              <a:xfrm>
                <a:off x="5242094" y="3342212"/>
                <a:ext cx="2137138" cy="685800"/>
              </a:xfrm>
              <a:prstGeom prst="roundRect">
                <a:avLst/>
              </a:prstGeom>
              <a:solidFill>
                <a:srgbClr val="32B4CE">
                  <a:lumMod val="75000"/>
                </a:srgbClr>
              </a:solidFill>
              <a:ln w="25400" cap="flat" cmpd="sng" algn="ctr">
                <a:solidFill>
                  <a:srgbClr val="808080">
                    <a:lumMod val="20000"/>
                    <a:lumOff val="80000"/>
                  </a:srgbClr>
                </a:solidFill>
                <a:prstDash val="solid"/>
              </a:ln>
              <a:effectLst>
                <a:outerShdw blurRad="88900" dist="63500" dir="66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rtlCol="0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Packet</a:t>
                </a:r>
              </a:p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 AccelerationPac</a:t>
                </a: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grpSp>
            <p:nvGrpSpPr>
              <p:cNvPr id="8" name="Group 394"/>
              <p:cNvGrpSpPr/>
              <p:nvPr/>
            </p:nvGrpSpPr>
            <p:grpSpPr>
              <a:xfrm>
                <a:off x="5289146" y="3656427"/>
                <a:ext cx="577093" cy="142985"/>
                <a:chOff x="-638370" y="4298925"/>
                <a:chExt cx="2657330" cy="186283"/>
              </a:xfrm>
            </p:grpSpPr>
            <p:sp>
              <p:nvSpPr>
                <p:cNvPr id="310" name="Left-Right Arrow 309"/>
                <p:cNvSpPr/>
                <p:nvPr/>
              </p:nvSpPr>
              <p:spPr>
                <a:xfrm>
                  <a:off x="-638370" y="4306029"/>
                  <a:ext cx="1271504" cy="179179"/>
                </a:xfrm>
                <a:prstGeom prst="leftRightArrow">
                  <a:avLst/>
                </a:prstGeom>
                <a:solidFill>
                  <a:srgbClr val="FFFFFF">
                    <a:lumMod val="50000"/>
                  </a:srgbClr>
                </a:solidFill>
                <a:ln w="25400" cap="flat" cmpd="sng" algn="ctr">
                  <a:solidFill>
                    <a:srgbClr val="9BBB59">
                      <a:lumMod val="20000"/>
                      <a:lumOff val="8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11" name="Left-Right Arrow 310"/>
                <p:cNvSpPr/>
                <p:nvPr/>
              </p:nvSpPr>
              <p:spPr>
                <a:xfrm>
                  <a:off x="747456" y="4298925"/>
                  <a:ext cx="1271504" cy="179178"/>
                </a:xfrm>
                <a:prstGeom prst="leftRightArrow">
                  <a:avLst/>
                </a:prstGeom>
                <a:solidFill>
                  <a:srgbClr val="FFFFFF">
                    <a:lumMod val="50000"/>
                  </a:srgbClr>
                </a:solidFill>
                <a:ln w="25400" cap="flat" cmpd="sng" algn="ctr">
                  <a:solidFill>
                    <a:srgbClr val="9BBB59">
                      <a:lumMod val="20000"/>
                      <a:lumOff val="8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</p:grpSp>
        <p:sp>
          <p:nvSpPr>
            <p:cNvPr id="304" name="Rounded Rectangle 303"/>
            <p:cNvSpPr/>
            <p:nvPr/>
          </p:nvSpPr>
          <p:spPr>
            <a:xfrm>
              <a:off x="3160625" y="5572759"/>
              <a:ext cx="5538242" cy="437406"/>
            </a:xfrm>
            <a:prstGeom prst="roundRect">
              <a:avLst/>
            </a:prstGeom>
            <a:solidFill>
              <a:srgbClr val="FFFFFF">
                <a:lumMod val="50000"/>
              </a:srgbClr>
            </a:solidFill>
            <a:ln w="25400" cap="flat" cmpd="sng" algn="ctr">
              <a:solidFill>
                <a:srgbClr val="808080">
                  <a:lumMod val="20000"/>
                  <a:lumOff val="80000"/>
                </a:srgbClr>
              </a:solidFill>
              <a:prstDash val="solid"/>
            </a:ln>
            <a:effectLst>
              <a:outerShdw blurRad="88900" dist="63500" dir="66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Switching and  I/O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9" name="Group 120"/>
            <p:cNvGrpSpPr/>
            <p:nvPr/>
          </p:nvGrpSpPr>
          <p:grpSpPr>
            <a:xfrm>
              <a:off x="3181621" y="3598256"/>
              <a:ext cx="2452714" cy="850913"/>
              <a:chOff x="3067361" y="5329952"/>
              <a:chExt cx="2452714" cy="765954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306" name="Rounded Rectangle 305"/>
              <p:cNvSpPr/>
              <p:nvPr/>
            </p:nvSpPr>
            <p:spPr>
              <a:xfrm>
                <a:off x="3067361" y="5329952"/>
                <a:ext cx="2452714" cy="765954"/>
              </a:xfrm>
              <a:prstGeom prst="roundRect">
                <a:avLst/>
              </a:prstGeom>
              <a:grpFill/>
              <a:ln w="25400" cap="flat" cmpd="sng" algn="ctr">
                <a:solidFill>
                  <a:srgbClr val="808080">
                    <a:lumMod val="20000"/>
                    <a:lumOff val="80000"/>
                  </a:srgbClr>
                </a:solidFill>
                <a:prstDash val="solid"/>
              </a:ln>
              <a:effectLst>
                <a:outerShdw blurRad="88900" dist="63500" dir="66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rtlCol="0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Multicore Shared</a:t>
                </a:r>
              </a:p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Memory Controller </a:t>
                </a:r>
              </a:p>
            </p:txBody>
          </p:sp>
          <p:sp>
            <p:nvSpPr>
              <p:cNvPr id="307" name="TextBox 306"/>
              <p:cNvSpPr txBox="1"/>
              <p:nvPr/>
            </p:nvSpPr>
            <p:spPr>
              <a:xfrm>
                <a:off x="3150567" y="5410106"/>
                <a:ext cx="632309" cy="57708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011100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100010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001111</a:t>
                </a:r>
              </a:p>
            </p:txBody>
          </p:sp>
        </p:grpSp>
        <p:grpSp>
          <p:nvGrpSpPr>
            <p:cNvPr id="10" name="Group 262"/>
            <p:cNvGrpSpPr/>
            <p:nvPr/>
          </p:nvGrpSpPr>
          <p:grpSpPr>
            <a:xfrm>
              <a:off x="3502496" y="2794958"/>
              <a:ext cx="581399" cy="601994"/>
              <a:chOff x="3429000" y="2922748"/>
              <a:chExt cx="685800" cy="658652"/>
            </a:xfrm>
            <a:solidFill>
              <a:srgbClr val="FFFFFF"/>
            </a:solidFill>
          </p:grpSpPr>
          <p:sp>
            <p:nvSpPr>
              <p:cNvPr id="288" name="Rounded Rectangle 287"/>
              <p:cNvSpPr/>
              <p:nvPr/>
            </p:nvSpPr>
            <p:spPr>
              <a:xfrm flipH="1">
                <a:off x="3810000" y="2936322"/>
                <a:ext cx="304800" cy="291226"/>
              </a:xfrm>
              <a:prstGeom prst="roundRect">
                <a:avLst/>
              </a:prstGeom>
              <a:grpFill/>
              <a:ln w="25400" cap="flat" cmpd="sng" algn="ctr">
                <a:solidFill>
                  <a:schemeClr val="bg1">
                    <a:lumMod val="75000"/>
                  </a:schemeClr>
                </a:solidFill>
                <a:prstDash val="solid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89" name="Rounded Rectangle 288"/>
              <p:cNvSpPr/>
              <p:nvPr/>
            </p:nvSpPr>
            <p:spPr>
              <a:xfrm flipH="1">
                <a:off x="3810000" y="3290174"/>
                <a:ext cx="304800" cy="291226"/>
              </a:xfrm>
              <a:prstGeom prst="roundRect">
                <a:avLst/>
              </a:prstGeom>
              <a:grpFill/>
              <a:ln w="25400" cap="flat" cmpd="sng" algn="ctr">
                <a:solidFill>
                  <a:schemeClr val="bg1">
                    <a:lumMod val="75000"/>
                  </a:schemeClr>
                </a:solidFill>
                <a:prstDash val="solid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&lt;</a:t>
                </a: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90" name="Rounded Rectangle 289"/>
              <p:cNvSpPr/>
              <p:nvPr/>
            </p:nvSpPr>
            <p:spPr>
              <a:xfrm flipH="1">
                <a:off x="3429000" y="2922748"/>
                <a:ext cx="304800" cy="291226"/>
              </a:xfrm>
              <a:prstGeom prst="roundRect">
                <a:avLst/>
              </a:prstGeom>
              <a:grpFill/>
              <a:ln w="25400" cap="flat" cmpd="sng" algn="ctr">
                <a:solidFill>
                  <a:schemeClr val="bg1">
                    <a:lumMod val="75000"/>
                  </a:schemeClr>
                </a:solidFill>
                <a:prstDash val="solid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+</a:t>
                </a: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91" name="Rounded Rectangle 290"/>
              <p:cNvSpPr/>
              <p:nvPr/>
            </p:nvSpPr>
            <p:spPr>
              <a:xfrm flipH="1">
                <a:off x="3429000" y="3290174"/>
                <a:ext cx="304800" cy="291226"/>
              </a:xfrm>
              <a:prstGeom prst="roundRect">
                <a:avLst/>
              </a:prstGeom>
              <a:grpFill/>
              <a:ln w="25400" cap="flat" cmpd="sng" algn="ctr">
                <a:solidFill>
                  <a:schemeClr val="bg1">
                    <a:lumMod val="75000"/>
                  </a:schemeClr>
                </a:solidFill>
                <a:prstDash val="solid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-</a:t>
                </a: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11" name="Group 363"/>
            <p:cNvGrpSpPr/>
            <p:nvPr/>
          </p:nvGrpSpPr>
          <p:grpSpPr>
            <a:xfrm rot="19038154">
              <a:off x="4614280" y="5649372"/>
              <a:ext cx="315437" cy="315438"/>
              <a:chOff x="3962400" y="2895599"/>
              <a:chExt cx="685800" cy="685801"/>
            </a:xfrm>
          </p:grpSpPr>
          <p:grpSp>
            <p:nvGrpSpPr>
              <p:cNvPr id="12" name="Group 7"/>
              <p:cNvGrpSpPr/>
              <p:nvPr/>
            </p:nvGrpSpPr>
            <p:grpSpPr>
              <a:xfrm>
                <a:off x="3962400" y="2895599"/>
                <a:ext cx="685800" cy="457200"/>
                <a:chOff x="3505200" y="2743200"/>
                <a:chExt cx="1143000" cy="457200"/>
              </a:xfrm>
            </p:grpSpPr>
            <p:cxnSp>
              <p:nvCxnSpPr>
                <p:cNvPr id="284" name="Straight Connector 3"/>
                <p:cNvCxnSpPr/>
                <p:nvPr/>
              </p:nvCxnSpPr>
              <p:spPr>
                <a:xfrm>
                  <a:off x="3505200" y="2743200"/>
                  <a:ext cx="1143000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285" name="Straight Connector 284"/>
                <p:cNvCxnSpPr/>
                <p:nvPr/>
              </p:nvCxnSpPr>
              <p:spPr>
                <a:xfrm>
                  <a:off x="3505200" y="2895600"/>
                  <a:ext cx="1143000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286" name="Straight Connector 285"/>
                <p:cNvCxnSpPr/>
                <p:nvPr/>
              </p:nvCxnSpPr>
              <p:spPr>
                <a:xfrm>
                  <a:off x="3505200" y="3048000"/>
                  <a:ext cx="1143000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287" name="Straight Connector 286"/>
                <p:cNvCxnSpPr/>
                <p:nvPr/>
              </p:nvCxnSpPr>
              <p:spPr>
                <a:xfrm>
                  <a:off x="3505200" y="3200400"/>
                  <a:ext cx="1143000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effectLst/>
              </p:spPr>
            </p:cxnSp>
          </p:grpSp>
          <p:grpSp>
            <p:nvGrpSpPr>
              <p:cNvPr id="13" name="Group 8"/>
              <p:cNvGrpSpPr/>
              <p:nvPr/>
            </p:nvGrpSpPr>
            <p:grpSpPr>
              <a:xfrm rot="16200000">
                <a:off x="4076700" y="3009900"/>
                <a:ext cx="685800" cy="457200"/>
                <a:chOff x="3505200" y="2743200"/>
                <a:chExt cx="1143000" cy="457200"/>
              </a:xfrm>
            </p:grpSpPr>
            <p:cxnSp>
              <p:nvCxnSpPr>
                <p:cNvPr id="280" name="Straight Connector 279"/>
                <p:cNvCxnSpPr/>
                <p:nvPr/>
              </p:nvCxnSpPr>
              <p:spPr>
                <a:xfrm>
                  <a:off x="3505200" y="2743200"/>
                  <a:ext cx="1143000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281" name="Straight Connector 280"/>
                <p:cNvCxnSpPr/>
                <p:nvPr/>
              </p:nvCxnSpPr>
              <p:spPr>
                <a:xfrm>
                  <a:off x="3505200" y="2895600"/>
                  <a:ext cx="1143000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282" name="Straight Connector 281"/>
                <p:cNvCxnSpPr/>
                <p:nvPr/>
              </p:nvCxnSpPr>
              <p:spPr>
                <a:xfrm>
                  <a:off x="3505200" y="3048000"/>
                  <a:ext cx="1143000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283" name="Straight Connector 282"/>
                <p:cNvCxnSpPr/>
                <p:nvPr/>
              </p:nvCxnSpPr>
              <p:spPr>
                <a:xfrm>
                  <a:off x="3505200" y="3200400"/>
                  <a:ext cx="1143000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effectLst/>
              </p:spPr>
            </p:cxnSp>
          </p:grpSp>
        </p:grpSp>
        <p:grpSp>
          <p:nvGrpSpPr>
            <p:cNvPr id="14" name="Group 363"/>
            <p:cNvGrpSpPr/>
            <p:nvPr/>
          </p:nvGrpSpPr>
          <p:grpSpPr>
            <a:xfrm rot="19038154">
              <a:off x="7003573" y="5649372"/>
              <a:ext cx="315437" cy="315438"/>
              <a:chOff x="3962400" y="2895599"/>
              <a:chExt cx="685800" cy="685801"/>
            </a:xfrm>
          </p:grpSpPr>
          <p:grpSp>
            <p:nvGrpSpPr>
              <p:cNvPr id="15" name="Group 7"/>
              <p:cNvGrpSpPr/>
              <p:nvPr/>
            </p:nvGrpSpPr>
            <p:grpSpPr>
              <a:xfrm>
                <a:off x="3962400" y="2895599"/>
                <a:ext cx="685800" cy="457200"/>
                <a:chOff x="3505200" y="2743200"/>
                <a:chExt cx="1143000" cy="457200"/>
              </a:xfrm>
            </p:grpSpPr>
            <p:cxnSp>
              <p:nvCxnSpPr>
                <p:cNvPr id="274" name="Straight Connector 3"/>
                <p:cNvCxnSpPr/>
                <p:nvPr/>
              </p:nvCxnSpPr>
              <p:spPr>
                <a:xfrm>
                  <a:off x="3505200" y="2743200"/>
                  <a:ext cx="1143000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275" name="Straight Connector 274"/>
                <p:cNvCxnSpPr/>
                <p:nvPr/>
              </p:nvCxnSpPr>
              <p:spPr>
                <a:xfrm>
                  <a:off x="3505200" y="2895600"/>
                  <a:ext cx="1143000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276" name="Straight Connector 275"/>
                <p:cNvCxnSpPr/>
                <p:nvPr/>
              </p:nvCxnSpPr>
              <p:spPr>
                <a:xfrm>
                  <a:off x="3505200" y="3048000"/>
                  <a:ext cx="1143000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277" name="Straight Connector 276"/>
                <p:cNvCxnSpPr/>
                <p:nvPr/>
              </p:nvCxnSpPr>
              <p:spPr>
                <a:xfrm>
                  <a:off x="3505200" y="3200400"/>
                  <a:ext cx="1143000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effectLst/>
              </p:spPr>
            </p:cxnSp>
          </p:grpSp>
          <p:grpSp>
            <p:nvGrpSpPr>
              <p:cNvPr id="16" name="Group 8"/>
              <p:cNvGrpSpPr/>
              <p:nvPr/>
            </p:nvGrpSpPr>
            <p:grpSpPr>
              <a:xfrm rot="16200000">
                <a:off x="4076700" y="3009900"/>
                <a:ext cx="685800" cy="457200"/>
                <a:chOff x="3505200" y="2743200"/>
                <a:chExt cx="1143000" cy="457200"/>
              </a:xfrm>
            </p:grpSpPr>
            <p:cxnSp>
              <p:nvCxnSpPr>
                <p:cNvPr id="270" name="Straight Connector 269"/>
                <p:cNvCxnSpPr/>
                <p:nvPr/>
              </p:nvCxnSpPr>
              <p:spPr>
                <a:xfrm>
                  <a:off x="3505200" y="2743200"/>
                  <a:ext cx="1143000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271" name="Straight Connector 270"/>
                <p:cNvCxnSpPr/>
                <p:nvPr/>
              </p:nvCxnSpPr>
              <p:spPr>
                <a:xfrm>
                  <a:off x="3505200" y="2895600"/>
                  <a:ext cx="1143000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272" name="Straight Connector 271"/>
                <p:cNvCxnSpPr/>
                <p:nvPr/>
              </p:nvCxnSpPr>
              <p:spPr>
                <a:xfrm>
                  <a:off x="3505200" y="3048000"/>
                  <a:ext cx="1143000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273" name="Straight Connector 272"/>
                <p:cNvCxnSpPr/>
                <p:nvPr/>
              </p:nvCxnSpPr>
              <p:spPr>
                <a:xfrm>
                  <a:off x="3505200" y="3200400"/>
                  <a:ext cx="1143000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effectLst/>
              </p:spPr>
            </p:cxnSp>
          </p:grpSp>
        </p:grpSp>
        <p:sp>
          <p:nvSpPr>
            <p:cNvPr id="266" name="Down Arrow 265"/>
            <p:cNvSpPr/>
            <p:nvPr/>
          </p:nvSpPr>
          <p:spPr>
            <a:xfrm>
              <a:off x="3702914" y="5638326"/>
              <a:ext cx="609600" cy="304800"/>
            </a:xfrm>
            <a:prstGeom prst="downArrow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rgbClr val="4F81BD">
                  <a:lumMod val="20000"/>
                  <a:lumOff val="8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67" name="Down Arrow 266"/>
            <p:cNvSpPr/>
            <p:nvPr/>
          </p:nvSpPr>
          <p:spPr>
            <a:xfrm rot="10800000">
              <a:off x="7576664" y="5617059"/>
              <a:ext cx="609600" cy="304800"/>
            </a:xfrm>
            <a:prstGeom prst="downArrow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rgbClr val="4F81BD">
                  <a:lumMod val="20000"/>
                  <a:lumOff val="8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3197543" y="4572000"/>
              <a:ext cx="2452714" cy="834787"/>
            </a:xfrm>
            <a:prstGeom prst="roundRect">
              <a:avLst/>
            </a:prstGeom>
            <a:solidFill>
              <a:srgbClr val="FFFFFF">
                <a:alpha val="73000"/>
              </a:srgbClr>
            </a:solidFill>
            <a:ln w="25400" cap="flat" cmpd="sng" algn="ctr">
              <a:solidFill>
                <a:schemeClr val="tx1"/>
              </a:solidFill>
              <a:prstDash val="solid"/>
            </a:ln>
            <a:effectLst>
              <a:outerShdw blurRad="88900" dist="63500" dir="66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HMI  and 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HD Graphics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kern="0" dirty="0" smtClean="0">
                  <a:latin typeface="Calibri" pitchFamily="34" charset="0"/>
                  <a:cs typeface="Calibri" pitchFamily="34" charset="0"/>
                </a:rPr>
                <a:t>CorePacs</a:t>
              </a: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6171399" y="1746913"/>
              <a:ext cx="2417471" cy="790716"/>
            </a:xfrm>
            <a:prstGeom prst="roundRect">
              <a:avLst/>
            </a:prstGeom>
            <a:solidFill>
              <a:srgbClr val="32B4CE">
                <a:lumMod val="75000"/>
              </a:srgbClr>
            </a:solidFill>
            <a:ln w="25400" cap="flat" cmpd="sng" algn="ctr">
              <a:solidFill>
                <a:srgbClr val="808080">
                  <a:lumMod val="20000"/>
                  <a:lumOff val="80000"/>
                </a:srgbClr>
              </a:solidFill>
              <a:prstDash val="solid"/>
            </a:ln>
            <a:effectLst>
              <a:outerShdw blurRad="88900" dist="63500" dir="66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Analytics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kern="0" dirty="0" smtClean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AccelerationPac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1026" name="Picture 2" descr="C:\Users\a0216526\AppData\Local\Microsoft\Windows\Temporary Internet Files\Content.IE5\GE2V5KRT\MC900441428[1]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240730" y="1850365"/>
              <a:ext cx="560489" cy="560489"/>
            </a:xfrm>
            <a:prstGeom prst="rect">
              <a:avLst/>
            </a:prstGeom>
            <a:noFill/>
          </p:spPr>
        </p:pic>
        <p:pic>
          <p:nvPicPr>
            <p:cNvPr id="1027" name="Picture 3" descr="C:\Users\a0216526\AppData\Local\Microsoft\Windows\Temporary Internet Files\Content.IE5\X7YZTQWT\MC900441334[1]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359276" y="4429662"/>
              <a:ext cx="983411" cy="983411"/>
            </a:xfrm>
            <a:prstGeom prst="rect">
              <a:avLst/>
            </a:prstGeom>
            <a:noFill/>
          </p:spPr>
        </p:pic>
        <p:pic>
          <p:nvPicPr>
            <p:cNvPr id="1055" name="Picture 31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266379" y="2688658"/>
              <a:ext cx="629727" cy="793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" name="Rectangle 113"/>
            <p:cNvSpPr/>
            <p:nvPr/>
          </p:nvSpPr>
          <p:spPr>
            <a:xfrm>
              <a:off x="3804458" y="2795759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kern="0" dirty="0" smtClean="0">
                  <a:latin typeface="Calibri" pitchFamily="34" charset="0"/>
                  <a:cs typeface="Calibri" pitchFamily="34" charset="0"/>
                </a:rPr>
                <a:t>*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1579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_Standard_PowerPoint-v2(3)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EAEAE"/>
      </a:accent2>
      <a:accent3>
        <a:srgbClr val="117788"/>
      </a:accent3>
      <a:accent4>
        <a:srgbClr val="404040"/>
      </a:accent4>
      <a:accent5>
        <a:srgbClr val="7F7F7F"/>
      </a:accent5>
      <a:accent6>
        <a:srgbClr val="32B4CE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TI_Standard_PowerPoint-v2(3)</Template>
  <TotalTime>1463</TotalTime>
  <Words>2586</Words>
  <Application>Microsoft Office PowerPoint</Application>
  <PresentationFormat>On-screen Show (4:3)</PresentationFormat>
  <Paragraphs>802</Paragraphs>
  <Slides>37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TI_Standard_PowerPoint-v2(3)</vt:lpstr>
      <vt:lpstr>SDK for developing High Performance Computing Applications</vt:lpstr>
      <vt:lpstr>Agenda</vt:lpstr>
      <vt:lpstr>Agenda</vt:lpstr>
      <vt:lpstr>What is HPC</vt:lpstr>
      <vt:lpstr>Typical HPC Structure</vt:lpstr>
      <vt:lpstr>Key Requirements in HPC System</vt:lpstr>
      <vt:lpstr>Agenda</vt:lpstr>
      <vt:lpstr>PowerPoint Presentation</vt:lpstr>
      <vt:lpstr>KeyStone architecture</vt:lpstr>
      <vt:lpstr>66AK2H12/06 </vt:lpstr>
      <vt:lpstr>PowerPoint Presentation</vt:lpstr>
      <vt:lpstr>Agenda</vt:lpstr>
      <vt:lpstr>Multicore Software Development Kit</vt:lpstr>
      <vt:lpstr>Multicore Software Development Kit</vt:lpstr>
      <vt:lpstr>Multicore Software Development Kit</vt:lpstr>
      <vt:lpstr>Multicore Software Development Kit</vt:lpstr>
      <vt:lpstr>PowerPoint Presentation</vt:lpstr>
      <vt:lpstr>Agenda</vt:lpstr>
      <vt:lpstr>Programming Models   (brief history of expression APIs/languages)</vt:lpstr>
      <vt:lpstr>Programming Models   (brief history of expression APIs/languages)</vt:lpstr>
      <vt:lpstr>Programming Models   (brief history of expression APIs/languages)</vt:lpstr>
      <vt:lpstr>Programming Model    On KeyStone II, Example 1</vt:lpstr>
      <vt:lpstr>Programming Model   On KeyStone II, Example 2</vt:lpstr>
      <vt:lpstr>Programming Model   On KeyStone II, Example 3</vt:lpstr>
      <vt:lpstr>Programming Model   On KeyStone II, Example 4</vt:lpstr>
      <vt:lpstr>Parallel Programming Recap</vt:lpstr>
      <vt:lpstr>Agenda</vt:lpstr>
      <vt:lpstr>Executive Summary - OpenMPI</vt:lpstr>
      <vt:lpstr>Executive Summary - OpenMP</vt:lpstr>
      <vt:lpstr>Executive Summary – OpenMP Acc Model</vt:lpstr>
      <vt:lpstr>Executive Summary – OpenCL </vt:lpstr>
      <vt:lpstr>OpenCL Example Code</vt:lpstr>
      <vt:lpstr>Executive Summary – Libraries </vt:lpstr>
      <vt:lpstr>Agenda</vt:lpstr>
      <vt:lpstr>Getting Started Guide/Next steps</vt:lpstr>
      <vt:lpstr>PowerPoint Presentation</vt:lpstr>
      <vt:lpstr>PowerPoint Presentation</vt:lpstr>
    </vt:vector>
  </TitlesOfParts>
  <Company>Texas Instruments Incorporated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Xiang, Zhan</dc:creator>
  <cp:lastModifiedBy>Xiang, Zhan</cp:lastModifiedBy>
  <cp:revision>54</cp:revision>
  <dcterms:created xsi:type="dcterms:W3CDTF">2014-03-27T02:52:24Z</dcterms:created>
  <dcterms:modified xsi:type="dcterms:W3CDTF">2014-04-01T02:57:37Z</dcterms:modified>
</cp:coreProperties>
</file>